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2" r:id="rId6"/>
    <p:sldId id="263" r:id="rId7"/>
    <p:sldId id="265" r:id="rId8"/>
    <p:sldId id="261" r:id="rId9"/>
    <p:sldId id="266" r:id="rId10"/>
    <p:sldId id="267" r:id="rId11"/>
  </p:sldIdLst>
  <p:sldSz cx="9144000" cy="5143500" type="screen16x9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73672-AAA7-4072-B84F-6E4D52A0613E}" type="datetimeFigureOut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AB191-DDE6-48F8-B705-8C90D77C97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7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AB191-DDE6-48F8-B705-8C90D77C976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26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swald" panose="02000303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1E54982E-BD61-4A41-AE0C-1DC5A51305D4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3955"/>
            <a:ext cx="475013" cy="5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swald" panose="02000303000000000000" pitchFamily="2" charset="-52"/>
              </a:defRPr>
            </a:lvl1pPr>
            <a:lvl2pPr>
              <a:defRPr>
                <a:latin typeface="Oswald" panose="02000303000000000000" pitchFamily="2" charset="-52"/>
              </a:defRPr>
            </a:lvl2pPr>
            <a:lvl3pPr>
              <a:defRPr>
                <a:latin typeface="Oswald" panose="02000303000000000000" pitchFamily="2" charset="-52"/>
              </a:defRPr>
            </a:lvl3pPr>
            <a:lvl4pPr>
              <a:defRPr>
                <a:latin typeface="Oswald" panose="02000303000000000000" pitchFamily="2" charset="-52"/>
              </a:defRPr>
            </a:lvl4pPr>
            <a:lvl5pPr>
              <a:defRPr>
                <a:latin typeface="Oswald" panose="02000303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FAF617F7-E3E5-42DC-83DB-3E641A405CFA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Oswald" panose="02000303000000000000" pitchFamily="2" charset="-52"/>
              </a:defRPr>
            </a:lvl1pPr>
            <a:lvl2pPr>
              <a:defRPr>
                <a:latin typeface="Oswald" panose="02000303000000000000" pitchFamily="2" charset="-52"/>
              </a:defRPr>
            </a:lvl2pPr>
            <a:lvl3pPr>
              <a:defRPr>
                <a:latin typeface="Oswald" panose="02000303000000000000" pitchFamily="2" charset="-52"/>
              </a:defRPr>
            </a:lvl3pPr>
            <a:lvl4pPr>
              <a:defRPr>
                <a:latin typeface="Oswald" panose="02000303000000000000" pitchFamily="2" charset="-52"/>
              </a:defRPr>
            </a:lvl4pPr>
            <a:lvl5pPr>
              <a:defRPr>
                <a:latin typeface="Oswald" panose="02000303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48D18C3F-1D3D-484C-935B-55367DCFC66F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  <a:lvl2pPr>
              <a:defRPr>
                <a:latin typeface="Oswald" panose="02000303000000000000" pitchFamily="2" charset="-52"/>
              </a:defRPr>
            </a:lvl2pPr>
            <a:lvl3pPr>
              <a:defRPr>
                <a:latin typeface="Oswald" panose="02000303000000000000" pitchFamily="2" charset="-52"/>
              </a:defRPr>
            </a:lvl3pPr>
            <a:lvl4pPr>
              <a:defRPr>
                <a:latin typeface="Oswald" panose="02000303000000000000" pitchFamily="2" charset="-52"/>
              </a:defRPr>
            </a:lvl4pPr>
            <a:lvl5pPr>
              <a:defRPr>
                <a:latin typeface="Oswald" panose="02000303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58A1B693-9C9B-4374-9D34-D12104C2A773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3955"/>
            <a:ext cx="475013" cy="5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Oswald" panose="02000303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swald" panose="02000303000000000000" pitchFamily="2" charset="-5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A12C813C-0BA8-481D-BBE8-4FD362F5C7F0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51D6-2B26-4F5B-BCC9-2872F9BF0918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Oswald" panose="02000303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Oswald" panose="02000303000000000000" pitchFamily="2" charset="-52"/>
              </a:defRPr>
            </a:lvl1pPr>
            <a:lvl2pPr>
              <a:defRPr sz="2000">
                <a:latin typeface="Oswald" panose="02000303000000000000" pitchFamily="2" charset="-52"/>
              </a:defRPr>
            </a:lvl2pPr>
            <a:lvl3pPr>
              <a:defRPr sz="1800">
                <a:latin typeface="Oswald" panose="02000303000000000000" pitchFamily="2" charset="-52"/>
              </a:defRPr>
            </a:lvl3pPr>
            <a:lvl4pPr>
              <a:defRPr sz="1600">
                <a:latin typeface="Oswald" panose="02000303000000000000" pitchFamily="2" charset="-52"/>
              </a:defRPr>
            </a:lvl4pPr>
            <a:lvl5pPr>
              <a:defRPr sz="1600">
                <a:latin typeface="Oswald" panose="02000303000000000000" pitchFamily="2" charset="-5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Oswald" panose="02000303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Oswald" panose="02000303000000000000" pitchFamily="2" charset="-52"/>
              </a:defRPr>
            </a:lvl1pPr>
            <a:lvl2pPr>
              <a:defRPr sz="2000">
                <a:latin typeface="Oswald" panose="02000303000000000000" pitchFamily="2" charset="-52"/>
              </a:defRPr>
            </a:lvl2pPr>
            <a:lvl3pPr>
              <a:defRPr sz="1800">
                <a:latin typeface="Oswald" panose="02000303000000000000" pitchFamily="2" charset="-52"/>
              </a:defRPr>
            </a:lvl3pPr>
            <a:lvl4pPr>
              <a:defRPr sz="1600">
                <a:latin typeface="Oswald" panose="02000303000000000000" pitchFamily="2" charset="-52"/>
              </a:defRPr>
            </a:lvl4pPr>
            <a:lvl5pPr>
              <a:defRPr sz="1600">
                <a:latin typeface="Oswald" panose="02000303000000000000" pitchFamily="2" charset="-5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0FDD54F9-0CD1-40F7-908D-23A895AFAEF1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F80CE00B-3ADA-4DDA-B5B9-5496DAB5DC29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56B8F415-F2E2-4CD3-8015-191817860435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Oswald" panose="02000303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Oswald" panose="02000303000000000000" pitchFamily="2" charset="-52"/>
              </a:defRPr>
            </a:lvl1pPr>
            <a:lvl2pPr>
              <a:defRPr sz="2800">
                <a:latin typeface="Oswald" panose="02000303000000000000" pitchFamily="2" charset="-52"/>
              </a:defRPr>
            </a:lvl2pPr>
            <a:lvl3pPr>
              <a:defRPr sz="2400">
                <a:latin typeface="Oswald" panose="02000303000000000000" pitchFamily="2" charset="-52"/>
              </a:defRPr>
            </a:lvl3pPr>
            <a:lvl4pPr>
              <a:defRPr sz="2000">
                <a:latin typeface="Oswald" panose="02000303000000000000" pitchFamily="2" charset="-52"/>
              </a:defRPr>
            </a:lvl4pPr>
            <a:lvl5pPr>
              <a:defRPr sz="2000">
                <a:latin typeface="Oswald" panose="02000303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Oswald" panose="02000303000000000000" pitchFamily="2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D56E2DFD-FE2D-460C-87EE-9F7716FCF25D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Oswald" panose="02000303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Oswald" panose="02000303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Oswald" panose="02000303000000000000" pitchFamily="2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92A9767F-BB22-4D03-99C1-5C10D3CCDED0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" panose="02000303000000000000" pitchFamily="2" charset="-52"/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D6D7-43D0-43CD-898F-A3E5DAEB9F36}" type="datetime1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B1CB-B4E5-40EA-90AC-71CEA1A13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9A357BF3-0337-F2DD-7599-F09B584C8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65" y="1499347"/>
            <a:ext cx="6378935" cy="358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9FCE5E-1644-CB2B-B89A-2C7870EF2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-90312"/>
            <a:ext cx="5652120" cy="317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67544" y="1901279"/>
            <a:ext cx="7988424" cy="1102519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0000500000000000000" pitchFamily="2" charset="-52"/>
              </a:rPr>
              <a:t>.</a:t>
            </a:r>
          </a:p>
        </p:txBody>
      </p: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7078" y="2930835"/>
            <a:ext cx="8033864" cy="2212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5" y="217268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Международные решения  в 2023 . Аудит ВЭД. </a:t>
            </a:r>
            <a:r>
              <a:rPr lang="en-US" sz="3600" dirty="0">
                <a:solidFill>
                  <a:schemeClr val="bg1"/>
                </a:solidFill>
              </a:rPr>
              <a:t>Market Entry. </a:t>
            </a:r>
            <a:r>
              <a:rPr lang="en-US" sz="3600" dirty="0" err="1">
                <a:solidFill>
                  <a:schemeClr val="bg1"/>
                </a:solidFill>
              </a:rPr>
              <a:t>Linkedin</a:t>
            </a:r>
            <a:r>
              <a:rPr lang="en-US" sz="3600" dirty="0">
                <a:solidFill>
                  <a:schemeClr val="bg1"/>
                </a:solidFill>
              </a:rPr>
              <a:t> solutions.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347614"/>
            <a:ext cx="5256584" cy="19476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solidFill>
                  <a:schemeClr val="bg1"/>
                </a:solidFill>
              </a:rPr>
              <a:t>@</a:t>
            </a:r>
            <a:r>
              <a:rPr lang="en-US" sz="4000" dirty="0" err="1">
                <a:solidFill>
                  <a:schemeClr val="bg1"/>
                </a:solidFill>
              </a:rPr>
              <a:t>OlegZolotov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000" dirty="0">
                <a:solidFill>
                  <a:schemeClr val="bg1"/>
                </a:solidFill>
              </a:rPr>
              <a:t>+7 926 522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59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02</a:t>
            </a:r>
          </a:p>
          <a:p>
            <a:pPr>
              <a:buNone/>
            </a:pPr>
            <a:endParaRPr lang="ru-RU" sz="40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B1CB-B4E5-40EA-90AC-71CEA1A13663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7614"/>
            <a:ext cx="9047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23522"/>
            <a:ext cx="1080120" cy="104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0587" y="3579862"/>
            <a:ext cx="501759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3768" y="4814410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Подготовлено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 101.academy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21F56A-5E99-3800-6A7F-02D340706D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199"/>
            <a:ext cx="1314422" cy="14641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C8EBEE-A2E8-68B7-0C0A-946C246CBA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37" y="961755"/>
            <a:ext cx="2902926" cy="2902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68B1CB-B4E5-40EA-90AC-71CEA1A1366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61A22-DCB2-6D16-E4C7-C02B6207264D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latin typeface="Oswald" panose="02000303000000000000" pitchFamily="2" charset="-52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Oswald" panose="02000303000000000000" pitchFamily="2" charset="-52"/>
              </a:rPr>
              <a:t>ЗОЛОТОВ Олег Игоревич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70472DC-9CF5-7B6C-B912-1321B4C03F4D}"/>
              </a:ext>
            </a:extLst>
          </p:cNvPr>
          <p:cNvSpPr txBox="1">
            <a:spLocks/>
          </p:cNvSpPr>
          <p:nvPr/>
        </p:nvSpPr>
        <p:spPr>
          <a:xfrm>
            <a:off x="5590869" y="102393"/>
            <a:ext cx="3456384" cy="157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swald" panose="02000303000000000000" pitchFamily="2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400" dirty="0">
              <a:solidFill>
                <a:schemeClr val="bg1"/>
              </a:solidFill>
            </a:endParaRP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«От практики к результату»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(мое кредо)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ABE33552-BEFA-8650-8ECB-808875A27511}"/>
              </a:ext>
            </a:extLst>
          </p:cNvPr>
          <p:cNvSpPr txBox="1">
            <a:spLocks/>
          </p:cNvSpPr>
          <p:nvPr/>
        </p:nvSpPr>
        <p:spPr>
          <a:xfrm>
            <a:off x="618698" y="940666"/>
            <a:ext cx="8329359" cy="4100442"/>
          </a:xfrm>
          <a:prstGeom prst="rect">
            <a:avLst/>
          </a:prstGeom>
          <a:solidFill>
            <a:srgbClr val="080F2C">
              <a:alpha val="40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swald" panose="02000303000000000000" pitchFamily="2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Эксперт  по управлению с опытом 20+</a:t>
            </a:r>
          </a:p>
          <a:p>
            <a:pPr algn="l"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</a:rPr>
              <a:t> Лучший ГенДир в номинации «Быстрый</a:t>
            </a:r>
          </a:p>
          <a:p>
            <a:pPr algn="l"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</a:rPr>
              <a:t>рост компании » по версии </a:t>
            </a:r>
            <a:r>
              <a:rPr lang="en-US" sz="2200" dirty="0">
                <a:solidFill>
                  <a:schemeClr val="bg1"/>
                </a:solidFill>
              </a:rPr>
              <a:t>Who is Who,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2012</a:t>
            </a:r>
            <a:r>
              <a:rPr lang="ru-RU" sz="2200" dirty="0">
                <a:solidFill>
                  <a:schemeClr val="bg1"/>
                </a:solidFill>
              </a:rPr>
              <a:t>, Россия</a:t>
            </a:r>
          </a:p>
          <a:p>
            <a:pPr algn="l"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</a:rPr>
              <a:t>Экс-топ Ренова-медиа, Интегра, </a:t>
            </a:r>
            <a:r>
              <a:rPr lang="en-US" sz="2200" dirty="0">
                <a:solidFill>
                  <a:schemeClr val="bg1"/>
                </a:solidFill>
              </a:rPr>
              <a:t>JTI </a:t>
            </a:r>
            <a:r>
              <a:rPr lang="et-EE" sz="2200" dirty="0">
                <a:solidFill>
                  <a:schemeClr val="bg1"/>
                </a:solidFill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et-EE" sz="2200" dirty="0">
                <a:solidFill>
                  <a:schemeClr val="bg1"/>
                </a:solidFill>
              </a:rPr>
              <a:t>Colgate</a:t>
            </a:r>
            <a:r>
              <a:rPr lang="ru-RU" sz="2200" dirty="0">
                <a:solidFill>
                  <a:schemeClr val="bg1"/>
                </a:solidFill>
              </a:rPr>
              <a:t>-</a:t>
            </a:r>
            <a:r>
              <a:rPr lang="et-EE" sz="2200" dirty="0">
                <a:solidFill>
                  <a:schemeClr val="bg1"/>
                </a:solidFill>
              </a:rPr>
              <a:t>Palmolive</a:t>
            </a:r>
            <a:r>
              <a:rPr lang="ru-RU" sz="2200" dirty="0">
                <a:solidFill>
                  <a:schemeClr val="bg1"/>
                </a:solidFill>
              </a:rPr>
              <a:t>, Росэнергомаш.</a:t>
            </a:r>
          </a:p>
          <a:p>
            <a:pPr algn="l"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</a:rPr>
              <a:t>3. Учредитель международного</a:t>
            </a:r>
          </a:p>
          <a:p>
            <a:pPr algn="l"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</a:rPr>
              <a:t> консалтингового агентства   </a:t>
            </a:r>
            <a:r>
              <a:rPr lang="en-US" sz="2000" dirty="0">
                <a:solidFill>
                  <a:schemeClr val="bg1"/>
                </a:solidFill>
              </a:rPr>
              <a:t>EXPERTIKA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078" name="Picture 6" descr="C:\Users\1\YandexDisk\!!!101ACADEMY\!!Taplink\Goldmann\photo_2022-04-05_09-14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1367" y="1518556"/>
            <a:ext cx="2999829" cy="29998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2CD53-AB57-F10F-A05B-A7BDDEB7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9" y="992381"/>
            <a:ext cx="8229600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</a:rPr>
              <a:t> РФ, СНГ, Ближний Восток, Африка, ЮВА, Латинская Америка, </a:t>
            </a:r>
            <a:br>
              <a:rPr lang="ru-RU" dirty="0">
                <a:solidFill>
                  <a:schemeClr val="bg1"/>
                </a:solidFill>
                <a:ea typeface="Calibri" panose="020F0502020204030204" pitchFamily="34" charset="0"/>
              </a:rPr>
            </a:b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</a:rPr>
              <a:t>остальной мир…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14753E-04C3-4A4D-0190-2840FFBF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B1CB-B4E5-40EA-90AC-71CEA1A13663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6" name="Picture 2" descr="C:\Users\1\YandexDisk\!!!101АКАДЕМИЯ\!!Taplink\Goldmann\Презентации\шар росс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16" y="1335154"/>
            <a:ext cx="3811082" cy="3946587"/>
          </a:xfrm>
          <a:prstGeom prst="rect">
            <a:avLst/>
          </a:prstGeom>
          <a:noFill/>
        </p:spPr>
      </p:pic>
      <p:pic>
        <p:nvPicPr>
          <p:cNvPr id="10" name="Рисунок 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6A082147-8083-AC18-E96C-07E243A72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302">
            <a:off x="1755053" y="1754515"/>
            <a:ext cx="906456" cy="92488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6A082147-8083-AC18-E96C-07E243A72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302">
            <a:off x="4492811" y="2606066"/>
            <a:ext cx="1448490" cy="1477943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12" name="Рисунок 11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6A082147-8083-AC18-E96C-07E243A72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3019" flipV="1">
            <a:off x="3028659" y="2647322"/>
            <a:ext cx="1159029" cy="11825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6A082147-8083-AC18-E96C-07E243A72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390">
            <a:off x="1614312" y="2605967"/>
            <a:ext cx="906456" cy="92488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6A082147-8083-AC18-E96C-07E243A72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9993" flipV="1">
            <a:off x="2153768" y="3319010"/>
            <a:ext cx="1159029" cy="11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AEF546-6A4A-03BF-B95A-688F196A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B1CB-B4E5-40EA-90AC-71CEA1A13663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112" y="1208314"/>
            <a:ext cx="6542621" cy="357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2757" y="759279"/>
            <a:ext cx="685497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                               Тренд на многополярный мир 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327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B1CB-B4E5-40EA-90AC-71CEA1A1366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Платежные системы.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От 01.06 по версии Известия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5466" y="1429526"/>
            <a:ext cx="7844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</a:rPr>
              <a:t>В азиатский валютный союз входят 9 стран — Иран, Пакистан, Индия, Бангладеш, Непал, Шри-Ланка, Мьянма, Бутан и Мальдивы. </a:t>
            </a:r>
          </a:p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</a:rPr>
              <a:t>При этом создатели «азиатского SWIFT» открыты к приему в свои ряды новых государств, в том числе и России. «На страны — члены азиатского валютного союза приходится около 11% мирового валового внутреннего продукта. С возможным добавлением в союз таких стран, как Китай, Россия и Беларусь, эта доля возрастет примерно до 29%», — сказал глава ЦБ Ирана Мохаммад Реза Фарзин.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B1CB-B4E5-40EA-90AC-71CEA1A1366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036" y="638762"/>
            <a:ext cx="8237764" cy="10540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Аналог </a:t>
            </a:r>
            <a:r>
              <a:rPr lang="en-US" dirty="0">
                <a:solidFill>
                  <a:schemeClr val="bg1"/>
                </a:solidFill>
              </a:rPr>
              <a:t>swift</a:t>
            </a:r>
            <a:r>
              <a:rPr lang="ru-RU" dirty="0">
                <a:solidFill>
                  <a:schemeClr val="bg1"/>
                </a:solidFill>
              </a:rPr>
              <a:t> – 9 стран Иран +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5519" y="4321048"/>
            <a:ext cx="8082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Платежные системы Wise и Revolut </a:t>
            </a:r>
            <a:r>
              <a:rPr lang="en-US" sz="2800" dirty="0">
                <a:solidFill>
                  <a:srgbClr val="FF0000"/>
                </a:solidFill>
              </a:rPr>
              <a:t>,3S </a:t>
            </a:r>
            <a:r>
              <a:rPr lang="ru-RU" sz="2800" dirty="0">
                <a:solidFill>
                  <a:srgbClr val="FF0000"/>
                </a:solidFill>
              </a:rPr>
              <a:t>не работают. </a:t>
            </a:r>
          </a:p>
        </p:txBody>
      </p:sp>
      <p:pic>
        <p:nvPicPr>
          <p:cNvPr id="6" name="Picture 2" descr="C:\Users\1\Downloads\mir-logo-h229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5840" y="2091641"/>
            <a:ext cx="5468933" cy="1548369"/>
          </a:xfrm>
          <a:prstGeom prst="rect">
            <a:avLst/>
          </a:prstGeom>
          <a:noFill/>
        </p:spPr>
      </p:pic>
      <p:pic>
        <p:nvPicPr>
          <p:cNvPr id="1028" name="Picture 4" descr="https://www.benefit.bh/wp-content/uploads/2021/08/Benefit_Logo_White_sRGB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6" y="1785998"/>
            <a:ext cx="952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, строительство, на открытом воздух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80B35CD9-F071-4E5A-36F2-7C5D49750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53" y="726238"/>
            <a:ext cx="5502354" cy="346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 descr="Изображение выглядит как небо, на открытом воздухе, ночь&#10;&#10;Автоматически созданное описание">
            <a:extLst>
              <a:ext uri="{FF2B5EF4-FFF2-40B4-BE49-F238E27FC236}">
                <a16:creationId xmlns:a16="http://schemas.microsoft.com/office/drawing/2014/main" id="{3B117B35-EB7D-544D-6447-9DDF1DF19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-4839"/>
            <a:ext cx="5650021" cy="300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28F51-5FE6-DE93-4E0A-86E495FE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B1CB-B4E5-40EA-90AC-71CEA1A13663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8" name="Рисунок 7" descr="Изображение выглядит как вода, небо, на открытом воздухе, река&#10;&#10;Автоматически созданное описание">
            <a:extLst>
              <a:ext uri="{FF2B5EF4-FFF2-40B4-BE49-F238E27FC236}">
                <a16:creationId xmlns:a16="http://schemas.microsoft.com/office/drawing/2014/main" id="{62CE38D2-213C-B330-AB7B-95BAD535C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24343"/>
            <a:ext cx="5525254" cy="310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94265" y="461907"/>
            <a:ext cx="80772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Альтернативные варианты платежей: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Криптовалюты, в том числе ЦФР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Бриллианты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Металлы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Web.3.0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www.zion.city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0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2CD53-AB57-F10F-A05B-A7BDDEB7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9" y="845624"/>
            <a:ext cx="8229600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</a:rPr>
              <a:t> Компании: наличие счетов, простота и легкость регистрации. </a:t>
            </a:r>
            <a:br>
              <a:rPr lang="en-US" dirty="0">
                <a:solidFill>
                  <a:schemeClr val="bg1"/>
                </a:solidFill>
                <a:ea typeface="Calibri" panose="020F0502020204030204" pitchFamily="34" charset="0"/>
              </a:rPr>
            </a:br>
            <a:br>
              <a:rPr lang="en-US" dirty="0">
                <a:solidFill>
                  <a:schemeClr val="bg1"/>
                </a:solidFill>
                <a:ea typeface="Calibri" panose="020F0502020204030204" pitchFamily="34" charset="0"/>
              </a:rPr>
            </a:br>
            <a:endParaRPr lang="ru-RU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14753E-04C3-4A4D-0190-2840FFBF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B1CB-B4E5-40EA-90AC-71CEA1A13663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 descr="Изображение выглядит как небо, на открытом воздухе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1E47F336-8FF9-F32F-A0AC-8108479C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55" y="2411458"/>
            <a:ext cx="3364750" cy="25235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4932" y="1362088"/>
            <a:ext cx="7749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a typeface="Calibri" panose="020F0502020204030204" pitchFamily="34" charset="0"/>
              </a:rPr>
              <a:t>Например,</a:t>
            </a:r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 panose="020F0502020204030204" pitchFamily="34" charset="0"/>
              </a:rPr>
              <a:t>Бахрейн</a:t>
            </a:r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</a:rPr>
              <a:t>–</a:t>
            </a:r>
            <a:r>
              <a:rPr lang="ru-RU" sz="3200" dirty="0">
                <a:solidFill>
                  <a:schemeClr val="bg1"/>
                </a:solidFill>
              </a:rPr>
              <a:t> международный  </a:t>
            </a:r>
            <a:r>
              <a:rPr lang="en-US" sz="3200" dirty="0">
                <a:solidFill>
                  <a:schemeClr val="bg1"/>
                </a:solidFill>
              </a:rPr>
              <a:t>HUB</a:t>
            </a:r>
            <a:r>
              <a:rPr lang="ru-RU" sz="3200" dirty="0">
                <a:solidFill>
                  <a:schemeClr val="bg1"/>
                </a:solidFill>
              </a:rPr>
              <a:t> 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для личной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и корпоративной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ассимиляции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81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B1CB-B4E5-40EA-90AC-71CEA1A1366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5D2CD53-AB57-F10F-A05B-A7BDDEB7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9" y="427931"/>
            <a:ext cx="8246432" cy="110424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</a:rPr>
              <a:t> Кейс: Школа морских круизов ищет тихую гавань на Ближнем Востоке.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8829" y="4380525"/>
            <a:ext cx="392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https://sea-practice.com/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Users\1\YandexDisk\!!!101АКАДЕМИЯ\!!Taplink\Goldmann\Презентации\парус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6189" y="2411895"/>
            <a:ext cx="3157811" cy="2368358"/>
          </a:xfrm>
          <a:prstGeom prst="rect">
            <a:avLst/>
          </a:prstGeom>
          <a:noFill/>
        </p:spPr>
      </p:pic>
      <p:pic>
        <p:nvPicPr>
          <p:cNvPr id="4099" name="Picture 3" descr="C:\Users\1\YandexDisk\!!!101АКАДЕМИЯ\!!Taplink\Goldmann\Презентации\парус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826" y="1663747"/>
            <a:ext cx="3157811" cy="2368358"/>
          </a:xfrm>
          <a:prstGeom prst="rect">
            <a:avLst/>
          </a:prstGeom>
          <a:noFill/>
        </p:spPr>
      </p:pic>
      <p:pic>
        <p:nvPicPr>
          <p:cNvPr id="4100" name="Picture 4" descr="C:\Users\1\YandexDisk\!!!101АКАДЕМИЯ\!!Taplink\Goldmann\Презентации\парус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598" y="2145063"/>
            <a:ext cx="3157811" cy="2103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298</Words>
  <Application>Microsoft Office PowerPoint</Application>
  <PresentationFormat>Экран (16:9)</PresentationFormat>
  <Paragraphs>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OSWALD</vt:lpstr>
      <vt:lpstr>OSWALD</vt:lpstr>
      <vt:lpstr>Тема Office</vt:lpstr>
      <vt:lpstr>.</vt:lpstr>
      <vt:lpstr>Презентация PowerPoint</vt:lpstr>
      <vt:lpstr> РФ, СНГ, Ближний Восток, Африка, ЮВА, Латинская Америка,  остальной мир…</vt:lpstr>
      <vt:lpstr>Презентация PowerPoint</vt:lpstr>
      <vt:lpstr>Платежные системы. От 01.06 по версии Известия</vt:lpstr>
      <vt:lpstr> Аналог swift – 9 стран Иран +  .  </vt:lpstr>
      <vt:lpstr>Презентация PowerPoint</vt:lpstr>
      <vt:lpstr> Компании: наличие счетов, простота и легкость регистрации.   </vt:lpstr>
      <vt:lpstr> Кейс: Школа морских круизов ищет тихую гавань на Ближнем Востоке. </vt:lpstr>
      <vt:lpstr>Международные решения  в 2023 . Аудит ВЭД. Market Entry. Linkedin solutions.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Kasutaja386</dc:creator>
  <cp:lastModifiedBy>КАПИТАЛ ИНФО</cp:lastModifiedBy>
  <cp:revision>15</cp:revision>
  <dcterms:modified xsi:type="dcterms:W3CDTF">2023-06-02T16:33:37Z</dcterms:modified>
</cp:coreProperties>
</file>