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3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5" r:id="rId2"/>
    <p:sldId id="270" r:id="rId3"/>
    <p:sldId id="289" r:id="rId4"/>
    <p:sldId id="290" r:id="rId5"/>
    <p:sldId id="291" r:id="rId6"/>
    <p:sldId id="292" r:id="rId7"/>
    <p:sldId id="294" r:id="rId8"/>
    <p:sldId id="295" r:id="rId9"/>
    <p:sldId id="326" r:id="rId10"/>
    <p:sldId id="307" r:id="rId11"/>
    <p:sldId id="312" r:id="rId12"/>
    <p:sldId id="296" r:id="rId13"/>
    <p:sldId id="316" r:id="rId14"/>
    <p:sldId id="317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27" r:id="rId30"/>
    <p:sldId id="268" r:id="rId31"/>
    <p:sldId id="269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8" userDrawn="1">
          <p15:clr>
            <a:srgbClr val="A4A3A4"/>
          </p15:clr>
        </p15:guide>
        <p15:guide id="2" pos="107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ина Антошина" initials="АА" lastIdx="4" clrIdx="0">
    <p:extLst>
      <p:ext uri="{19B8F6BF-5375-455C-9EA6-DF929625EA0E}">
        <p15:presenceInfo xmlns:p15="http://schemas.microsoft.com/office/powerpoint/2012/main" userId="S-1-5-21-4226943315-3392104763-1515122725-113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4D7"/>
    <a:srgbClr val="E8591E"/>
    <a:srgbClr val="454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468" y="96"/>
      </p:cViewPr>
      <p:guideLst>
        <p:guide orient="horz" pos="4178"/>
        <p:guide pos="10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tareva\Documents\&#1083;&#1080;&#1079;&#1080;&#1085;&#1075;\&#1083;&#1080;&#1079;&#1080;&#1085;&#1075;%202016-1%20&#1082;&#1074;%202023%20&#1087;&#1088;&#1077;&#107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tareva\Documents\&#1083;&#1080;&#1079;&#1080;&#1085;&#1075;\&#1083;&#1080;&#1079;&#1080;&#1085;&#1075;%202016-1%20&#1082;&#1074;%202022%20&#1087;&#1088;&#1077;&#1079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tareva\Documents\&#1083;&#1080;&#1079;&#1080;&#1085;&#1075;\&#1083;&#1080;&#1079;&#1080;&#1085;&#1075;%202016-1%20&#1082;&#1074;%202023%20&#1087;&#1088;&#1077;&#1079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tareva\Documents\&#1083;&#1080;&#1079;&#1080;&#1085;&#1075;\&#1083;&#1080;&#1079;&#1080;&#1085;&#1075;%202016-1%20&#1082;&#1074;%202022%20&#1087;&#1088;&#1077;&#1079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tareva\Documents\&#1083;&#1080;&#1079;&#1080;&#1085;&#1075;\&#1083;&#1080;&#1079;&#1080;&#1085;&#1075;%202016-1%20&#1082;&#1074;%202023%20&#1087;&#1088;&#1077;&#1079;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tareva\Documents\&#1083;&#1080;&#1079;&#1080;&#1085;&#1075;\&#1083;&#1080;&#1079;&#1080;&#1085;&#1075;%202016-1%20&#1082;&#1074;%202023%20&#1087;&#1088;&#1077;&#1079;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tareva\Documents\&#1083;&#1080;&#1079;&#1080;&#1085;&#1075;\&#1083;&#1080;&#1079;&#1080;&#1085;&#1075;%202016-1%20&#1082;&#1074;%202023%20&#1087;&#1088;&#1077;&#1079;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tareva\Documents\&#1083;&#1080;&#1079;&#1080;&#1085;&#1075;\&#1083;&#1080;&#1079;&#1080;&#1085;&#1075;%202016-1%20&#1082;&#1074;%202023%20&#1087;&#1088;&#1077;&#1079;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tareva\Documents\&#1083;&#1080;&#1079;&#1080;&#1085;&#1075;\&#1083;&#1080;&#1079;&#1080;&#1085;&#1075;%202016-1%20&#1082;&#1074;%202023%20&#1087;&#1088;&#1077;&#107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tareva\Documents\&#1083;&#1080;&#1079;&#1080;&#1085;&#1075;\&#1083;&#1080;&#1079;&#1080;&#1085;&#1075;%202016-1%20&#1082;&#1074;%202023%20&#1087;&#1088;&#1077;&#1079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tareva\Documents\&#1083;&#1080;&#1079;&#1080;&#1085;&#1075;\&#1083;&#1080;&#1079;&#1080;&#1085;&#1075;%202016-1%20&#1082;&#1074;%202022%20&#1087;&#1088;&#1077;&#1079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tareva\Documents\&#1083;&#1080;&#1079;&#1080;&#1085;&#1075;\&#1083;&#1080;&#1079;&#1080;&#1085;&#1075;%202016-1%20&#1082;&#1074;%202023%20&#1087;&#1088;&#1077;&#1079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tareva\Documents\&#1083;&#1080;&#1079;&#1080;&#1085;&#1075;\&#1083;&#1080;&#1079;&#1080;&#1085;&#1075;%202016-1%20&#1082;&#1074;%202022%20&#1087;&#1088;&#1077;&#1079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tareva\Documents\&#1083;&#1080;&#1079;&#1080;&#1085;&#1075;\&#1083;&#1080;&#1079;&#1080;&#1085;&#1075;%202016-1%20&#1082;&#1074;%202023%20&#1087;&#1088;&#1077;&#1079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tareva\Documents\&#1083;&#1080;&#1079;&#1080;&#1085;&#1075;\&#1083;&#1080;&#1079;&#1080;&#1085;&#1075;%202016-1%20&#1082;&#1074;%202022%20&#1087;&#1088;&#1077;&#1079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tareva\Documents\&#1083;&#1080;&#1079;&#1080;&#1085;&#1075;\&#1083;&#1080;&#1079;&#1080;&#1085;&#1075;%202016-1%20&#1082;&#1074;%202023%20&#1087;&#1088;&#1077;&#1079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Количество предметов лизинга</c:v>
                </c:pt>
              </c:strCache>
            </c:strRef>
          </c:tx>
          <c:spPr>
            <a:solidFill>
              <a:srgbClr val="85B4D7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85B4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FD-456E-8639-2C7288454E41}"/>
              </c:ext>
            </c:extLst>
          </c:dPt>
          <c:dPt>
            <c:idx val="5"/>
            <c:invertIfNegative val="0"/>
            <c:bubble3D val="0"/>
            <c:spPr>
              <a:solidFill>
                <a:srgbClr val="85B4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FD-456E-8639-2C7288454E41}"/>
              </c:ext>
            </c:extLst>
          </c:dPt>
          <c:dLbls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Лист1!$B$1:$I$1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1 кв. 2022</c:v>
                </c:pt>
                <c:pt idx="7">
                  <c:v>1 кв. 2023</c:v>
                </c:pt>
              </c:strCache>
            </c:strRef>
          </c:cat>
          <c:val>
            <c:numRef>
              <c:f>Лист1!$B$2:$I$2</c:f>
              <c:numCache>
                <c:formatCode>#,##0</c:formatCode>
                <c:ptCount val="8"/>
                <c:pt idx="0">
                  <c:v>269514</c:v>
                </c:pt>
                <c:pt idx="1">
                  <c:v>308091</c:v>
                </c:pt>
                <c:pt idx="2">
                  <c:v>340796</c:v>
                </c:pt>
                <c:pt idx="3">
                  <c:v>391557</c:v>
                </c:pt>
                <c:pt idx="4">
                  <c:v>564681</c:v>
                </c:pt>
                <c:pt idx="5">
                  <c:v>430801</c:v>
                </c:pt>
                <c:pt idx="6">
                  <c:v>103235</c:v>
                </c:pt>
                <c:pt idx="7">
                  <c:v>130850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FD-456E-8639-2C7288454E41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Количество договоров лизинга</c:v>
                </c:pt>
              </c:strCache>
            </c:strRef>
          </c:tx>
          <c:spPr>
            <a:solidFill>
              <a:srgbClr val="E8591E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E859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7FD-456E-8639-2C7288454E41}"/>
              </c:ext>
            </c:extLst>
          </c:dPt>
          <c:dPt>
            <c:idx val="5"/>
            <c:invertIfNegative val="0"/>
            <c:bubble3D val="0"/>
            <c:spPr>
              <a:solidFill>
                <a:srgbClr val="E859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7FD-456E-8639-2C7288454E41}"/>
              </c:ext>
            </c:extLst>
          </c:dPt>
          <c:dLbls>
            <c:dLbl>
              <c:idx val="0"/>
              <c:layout>
                <c:manualLayout>
                  <c:x val="3.1520886496390031E-3"/>
                  <c:y val="1.5120602881058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7FD-456E-8639-2C7288454E41}"/>
                </c:ext>
              </c:extLst>
            </c:dLbl>
            <c:dLbl>
              <c:idx val="3"/>
              <c:layout>
                <c:manualLayout>
                  <c:x val="-3.3096930821209687E-2"/>
                  <c:y val="3.02412057621164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7FD-456E-8639-2C7288454E41}"/>
                </c:ext>
              </c:extLst>
            </c:dLbl>
            <c:dLbl>
              <c:idx val="4"/>
              <c:layout>
                <c:manualLayout>
                  <c:x val="9.4562659489169365E-3"/>
                  <c:y val="6.04824115242324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7FD-456E-8639-2C7288454E41}"/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Лист1!$B$1:$I$1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1 кв. 2022</c:v>
                </c:pt>
                <c:pt idx="7">
                  <c:v>1 кв. 2023</c:v>
                </c:pt>
              </c:strCache>
            </c:strRef>
          </c:cat>
          <c:val>
            <c:numRef>
              <c:f>Лист1!$B$3:$I$3</c:f>
              <c:numCache>
                <c:formatCode>#,##0</c:formatCode>
                <c:ptCount val="8"/>
                <c:pt idx="0">
                  <c:v>230628</c:v>
                </c:pt>
                <c:pt idx="1">
                  <c:v>256394</c:v>
                </c:pt>
                <c:pt idx="2">
                  <c:v>283146</c:v>
                </c:pt>
                <c:pt idx="3">
                  <c:v>296868</c:v>
                </c:pt>
                <c:pt idx="4">
                  <c:v>410415</c:v>
                </c:pt>
                <c:pt idx="5">
                  <c:v>316431</c:v>
                </c:pt>
                <c:pt idx="6">
                  <c:v>77851</c:v>
                </c:pt>
                <c:pt idx="7">
                  <c:v>92530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7FD-456E-8639-2C7288454E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916821472"/>
        <c:axId val="1916817728"/>
      </c:barChart>
      <c:catAx>
        <c:axId val="191682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6817728"/>
        <c:crosses val="autoZero"/>
        <c:auto val="1"/>
        <c:lblAlgn val="ctr"/>
        <c:lblOffset val="100"/>
        <c:noMultiLvlLbl val="0"/>
      </c:catAx>
      <c:valAx>
        <c:axId val="19168177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916821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1 кв. 2022</a:t>
            </a:r>
          </a:p>
        </c:rich>
      </c:tx>
      <c:layout>
        <c:manualLayout>
          <c:xMode val="edge"/>
          <c:yMode val="edge"/>
          <c:x val="0.77906171030946725"/>
          <c:y val="1.8917378467165475E-2"/>
        </c:manualLayout>
      </c:layout>
      <c:overlay val="1"/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6538126920181488"/>
          <c:y val="6.5235314275422923E-2"/>
          <c:w val="0.32564601517833525"/>
          <c:h val="0.9347645837374891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85B4D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5C-45A0-828D-A975D05A0BA8}"/>
              </c:ext>
            </c:extLst>
          </c:dPt>
          <c:dPt>
            <c:idx val="1"/>
            <c:bubble3D val="0"/>
            <c:spPr>
              <a:solidFill>
                <a:srgbClr val="EBDA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5C-45A0-828D-A975D05A0BA8}"/>
              </c:ext>
            </c:extLst>
          </c:dPt>
          <c:dPt>
            <c:idx val="2"/>
            <c:bubble3D val="0"/>
            <c:spPr>
              <a:solidFill>
                <a:srgbClr val="E4592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B5C-45A0-828D-A975D05A0B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B5C-45A0-828D-A975D05A0BA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B5C-45A0-828D-A975D05A0BA8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B5C-45A0-828D-A975D05A0BA8}"/>
              </c:ext>
            </c:extLst>
          </c:dPt>
          <c:dLbls>
            <c:dLbl>
              <c:idx val="1"/>
              <c:layout>
                <c:manualLayout>
                  <c:x val="-8.8536947066013907E-2"/>
                  <c:y val="-1.5783883267614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5C-45A0-828D-A975D05A0BA8}"/>
                </c:ext>
              </c:extLst>
            </c:dLbl>
            <c:dLbl>
              <c:idx val="2"/>
              <c:layout>
                <c:manualLayout>
                  <c:x val="-5.5428479241513368E-2"/>
                  <c:y val="-0.149451765611198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5C-45A0-828D-A975D05A0BA8}"/>
                </c:ext>
              </c:extLst>
            </c:dLbl>
            <c:dLbl>
              <c:idx val="3"/>
              <c:layout>
                <c:manualLayout>
                  <c:x val="-6.9174190105669414E-2"/>
                  <c:y val="-8.6998980445019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5C-45A0-828D-A975D05A0BA8}"/>
                </c:ext>
              </c:extLst>
            </c:dLbl>
            <c:dLbl>
              <c:idx val="4"/>
              <c:layout>
                <c:manualLayout>
                  <c:x val="-8.5335840112184563E-2"/>
                  <c:y val="-7.2499150370849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5C-45A0-828D-A975D05A0BA8}"/>
                </c:ext>
              </c:extLst>
            </c:dLbl>
            <c:dLbl>
              <c:idx val="5"/>
              <c:layout>
                <c:manualLayout>
                  <c:x val="0.11630982297425588"/>
                  <c:y val="-1.20831917284748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B5C-45A0-828D-A975D05A0BA8}"/>
                </c:ext>
              </c:extLst>
            </c:dLbl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'предм по рег лизпол'!$A$3:$A$8</c:f>
              <c:strCache>
                <c:ptCount val="6"/>
                <c:pt idx="0">
                  <c:v>Москва</c:v>
                </c:pt>
                <c:pt idx="1">
                  <c:v>ХМАО - Югра</c:v>
                </c:pt>
                <c:pt idx="2">
                  <c:v>Санкт-Петербург</c:v>
                </c:pt>
                <c:pt idx="3">
                  <c:v>Московская обл.</c:v>
                </c:pt>
                <c:pt idx="4">
                  <c:v>Башкортостан</c:v>
                </c:pt>
                <c:pt idx="5">
                  <c:v>Остальные</c:v>
                </c:pt>
              </c:strCache>
            </c:strRef>
          </c:cat>
          <c:val>
            <c:numRef>
              <c:f>'предм по рег лизпол'!$B$3:$B$8</c:f>
              <c:numCache>
                <c:formatCode>0%</c:formatCode>
                <c:ptCount val="6"/>
                <c:pt idx="0">
                  <c:v>0.20303191746985033</c:v>
                </c:pt>
                <c:pt idx="1">
                  <c:v>9.0618491790574907E-2</c:v>
                </c:pt>
                <c:pt idx="2">
                  <c:v>6.057054293601976E-2</c:v>
                </c:pt>
                <c:pt idx="3">
                  <c:v>4.9188744127476147E-2</c:v>
                </c:pt>
                <c:pt idx="4">
                  <c:v>3.5869617862159149E-2</c:v>
                </c:pt>
                <c:pt idx="5">
                  <c:v>0.56072068581391965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B5C-45A0-828D-A975D05A0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5.2861965803996547E-2"/>
          <c:w val="0.45908353654374762"/>
          <c:h val="0.93777517804154864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1 кв. 2023</a:t>
            </a:r>
          </a:p>
        </c:rich>
      </c:tx>
      <c:layout>
        <c:manualLayout>
          <c:xMode val="edge"/>
          <c:yMode val="edge"/>
          <c:x val="0.77906171030946725"/>
          <c:y val="1.8917378467165475E-2"/>
        </c:manualLayout>
      </c:layout>
      <c:overlay val="1"/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6538126920181488"/>
          <c:y val="6.5235314275422923E-2"/>
          <c:w val="0.32564601517833525"/>
          <c:h val="0.9347645837374891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85B4D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56-4F00-9394-33FF64923688}"/>
              </c:ext>
            </c:extLst>
          </c:dPt>
          <c:dPt>
            <c:idx val="1"/>
            <c:bubble3D val="0"/>
            <c:spPr>
              <a:solidFill>
                <a:srgbClr val="EBDA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56-4F00-9394-33FF64923688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56-4F00-9394-33FF6492368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256-4F00-9394-33FF64923688}"/>
              </c:ext>
            </c:extLst>
          </c:dPt>
          <c:dPt>
            <c:idx val="4"/>
            <c:bubble3D val="0"/>
            <c:spPr>
              <a:solidFill>
                <a:srgbClr val="E8591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256-4F00-9394-33FF64923688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256-4F00-9394-33FF64923688}"/>
              </c:ext>
            </c:extLst>
          </c:dPt>
          <c:dLbls>
            <c:dLbl>
              <c:idx val="1"/>
              <c:layout>
                <c:manualLayout>
                  <c:x val="-8.8536947066013907E-2"/>
                  <c:y val="-1.5783883267614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56-4F00-9394-33FF64923688}"/>
                </c:ext>
              </c:extLst>
            </c:dLbl>
            <c:dLbl>
              <c:idx val="2"/>
              <c:layout>
                <c:manualLayout>
                  <c:x val="-5.5428479241513368E-2"/>
                  <c:y val="-0.149451765611198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56-4F00-9394-33FF64923688}"/>
                </c:ext>
              </c:extLst>
            </c:dLbl>
            <c:dLbl>
              <c:idx val="3"/>
              <c:layout>
                <c:manualLayout>
                  <c:x val="-6.9174190105669414E-2"/>
                  <c:y val="-8.6998980445019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56-4F00-9394-33FF64923688}"/>
                </c:ext>
              </c:extLst>
            </c:dLbl>
            <c:dLbl>
              <c:idx val="4"/>
              <c:layout>
                <c:manualLayout>
                  <c:x val="-8.5335840112184563E-2"/>
                  <c:y val="-7.2499150370849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256-4F00-9394-33FF64923688}"/>
                </c:ext>
              </c:extLst>
            </c:dLbl>
            <c:dLbl>
              <c:idx val="5"/>
              <c:layout>
                <c:manualLayout>
                  <c:x val="0.11630982297425588"/>
                  <c:y val="-1.20831917284748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256-4F00-9394-33FF64923688}"/>
                </c:ext>
              </c:extLst>
            </c:dLbl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'предм по рег лизпол'!$A$3:$A$8</c:f>
              <c:strCache>
                <c:ptCount val="6"/>
                <c:pt idx="0">
                  <c:v>Москва</c:v>
                </c:pt>
                <c:pt idx="1">
                  <c:v>ХМАО - Югра</c:v>
                </c:pt>
                <c:pt idx="2">
                  <c:v>Самарская обл.</c:v>
                </c:pt>
                <c:pt idx="3">
                  <c:v>Московская обл.</c:v>
                </c:pt>
                <c:pt idx="4">
                  <c:v>Санкт-Петербург</c:v>
                </c:pt>
                <c:pt idx="5">
                  <c:v>Остальные</c:v>
                </c:pt>
              </c:strCache>
            </c:strRef>
          </c:cat>
          <c:val>
            <c:numRef>
              <c:f>'предм по рег лизпол'!$B$3:$B$8</c:f>
              <c:numCache>
                <c:formatCode>0%</c:formatCode>
                <c:ptCount val="6"/>
                <c:pt idx="0">
                  <c:v>0.16783339701948796</c:v>
                </c:pt>
                <c:pt idx="1">
                  <c:v>8.9789835689721056E-2</c:v>
                </c:pt>
                <c:pt idx="2">
                  <c:v>5.5529231944975159E-2</c:v>
                </c:pt>
                <c:pt idx="3">
                  <c:v>5.0439434466946889E-2</c:v>
                </c:pt>
                <c:pt idx="4">
                  <c:v>4.8475353458158198E-2</c:v>
                </c:pt>
                <c:pt idx="5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256-4F00-9394-33FF649236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5.2861965803996547E-2"/>
          <c:w val="0.45908353654374762"/>
          <c:h val="0.93777517804154864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1 кв. 2022</a:t>
            </a:r>
          </a:p>
        </c:rich>
      </c:tx>
      <c:layout>
        <c:manualLayout>
          <c:xMode val="edge"/>
          <c:yMode val="edge"/>
          <c:x val="0.77906171030946725"/>
          <c:y val="1.8917378467165475E-2"/>
        </c:manualLayout>
      </c:layout>
      <c:overlay val="1"/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6538126920181488"/>
          <c:y val="6.5235314275422923E-2"/>
          <c:w val="0.32564601517833525"/>
          <c:h val="0.9347645837374891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85B4D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B2-4A13-9ADD-9F81EAF9B119}"/>
              </c:ext>
            </c:extLst>
          </c:dPt>
          <c:dPt>
            <c:idx val="1"/>
            <c:bubble3D val="0"/>
            <c:spPr>
              <a:solidFill>
                <a:srgbClr val="EBDA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5B2-4A13-9ADD-9F81EAF9B119}"/>
              </c:ext>
            </c:extLst>
          </c:dPt>
          <c:dPt>
            <c:idx val="2"/>
            <c:bubble3D val="0"/>
            <c:spPr>
              <a:solidFill>
                <a:srgbClr val="E4592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5B2-4A13-9ADD-9F81EAF9B11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5B2-4A13-9ADD-9F81EAF9B11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5B2-4A13-9ADD-9F81EAF9B119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5B2-4A13-9ADD-9F81EAF9B119}"/>
              </c:ext>
            </c:extLst>
          </c:dPt>
          <c:dLbls>
            <c:dLbl>
              <c:idx val="0"/>
              <c:layout>
                <c:manualLayout>
                  <c:x val="-0.12484472242388141"/>
                  <c:y val="0.186081152618513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B2-4A13-9ADD-9F81EAF9B119}"/>
                </c:ext>
              </c:extLst>
            </c:dLbl>
            <c:dLbl>
              <c:idx val="1"/>
              <c:layout>
                <c:manualLayout>
                  <c:x val="-0.10744947661684133"/>
                  <c:y val="-0.112449417095413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B2-4A13-9ADD-9F81EAF9B119}"/>
                </c:ext>
              </c:extLst>
            </c:dLbl>
            <c:dLbl>
              <c:idx val="2"/>
              <c:layout>
                <c:manualLayout>
                  <c:x val="-5.5428479241513368E-2"/>
                  <c:y val="-0.149451765611198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B2-4A13-9ADD-9F81EAF9B119}"/>
                </c:ext>
              </c:extLst>
            </c:dLbl>
            <c:dLbl>
              <c:idx val="3"/>
              <c:layout>
                <c:manualLayout>
                  <c:x val="-6.2870013588727056E-2"/>
                  <c:y val="-0.125665193976138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5B2-4A13-9ADD-9F81EAF9B119}"/>
                </c:ext>
              </c:extLst>
            </c:dLbl>
            <c:dLbl>
              <c:idx val="4"/>
              <c:layout>
                <c:manualLayout>
                  <c:x val="-9.4792104887598386E-2"/>
                  <c:y val="-7.2499150370849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5B2-4A13-9ADD-9F81EAF9B119}"/>
                </c:ext>
              </c:extLst>
            </c:dLbl>
            <c:dLbl>
              <c:idx val="5"/>
              <c:layout>
                <c:manualLayout>
                  <c:x val="0.11630982297425588"/>
                  <c:y val="-1.20831917284748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5B2-4A13-9ADD-9F81EAF9B119}"/>
                </c:ext>
              </c:extLst>
            </c:dLbl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'дог по рег лизпол'!$A$3:$A$8</c:f>
              <c:strCache>
                <c:ptCount val="6"/>
                <c:pt idx="0">
                  <c:v>Москва</c:v>
                </c:pt>
                <c:pt idx="1">
                  <c:v>Санкт-Петербург</c:v>
                </c:pt>
                <c:pt idx="2">
                  <c:v>Московская обл.</c:v>
                </c:pt>
                <c:pt idx="3">
                  <c:v>Татарстан</c:v>
                </c:pt>
                <c:pt idx="4">
                  <c:v>Краснодарский край</c:v>
                </c:pt>
                <c:pt idx="5">
                  <c:v>Остальные</c:v>
                </c:pt>
              </c:strCache>
            </c:strRef>
          </c:cat>
          <c:val>
            <c:numRef>
              <c:f>'дог по рег лизпол'!$B$3:$B$8</c:f>
              <c:numCache>
                <c:formatCode>0%</c:formatCode>
                <c:ptCount val="6"/>
                <c:pt idx="0">
                  <c:v>0.18264376822391493</c:v>
                </c:pt>
                <c:pt idx="1">
                  <c:v>7.1033127384362432E-2</c:v>
                </c:pt>
                <c:pt idx="2">
                  <c:v>5.7892641070763383E-2</c:v>
                </c:pt>
                <c:pt idx="3">
                  <c:v>4.0487598104070599E-2</c:v>
                </c:pt>
                <c:pt idx="4">
                  <c:v>3.139330259084662E-2</c:v>
                </c:pt>
                <c:pt idx="5">
                  <c:v>0.6165495626260421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5B2-4A13-9ADD-9F81EAF9B1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5.2861965803996547E-2"/>
          <c:w val="0.45908353654374762"/>
          <c:h val="0.93777517804154864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1 кв. 2023</a:t>
            </a:r>
          </a:p>
        </c:rich>
      </c:tx>
      <c:layout>
        <c:manualLayout>
          <c:xMode val="edge"/>
          <c:yMode val="edge"/>
          <c:x val="0.77906171030946725"/>
          <c:y val="1.8917378467165475E-2"/>
        </c:manualLayout>
      </c:layout>
      <c:overlay val="1"/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6538126920181488"/>
          <c:y val="6.5235314275422923E-2"/>
          <c:w val="0.32564601517833525"/>
          <c:h val="0.9347645837374891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85B4D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C5-4FB6-874D-D2902D8BF825}"/>
              </c:ext>
            </c:extLst>
          </c:dPt>
          <c:dPt>
            <c:idx val="1"/>
            <c:bubble3D val="0"/>
            <c:spPr>
              <a:solidFill>
                <a:srgbClr val="EBDA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C5-4FB6-874D-D2902D8BF825}"/>
              </c:ext>
            </c:extLst>
          </c:dPt>
          <c:dPt>
            <c:idx val="2"/>
            <c:bubble3D val="0"/>
            <c:spPr>
              <a:solidFill>
                <a:srgbClr val="E4592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C5-4FB6-874D-D2902D8BF8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2C5-4FB6-874D-D2902D8BF82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2C5-4FB6-874D-D2902D8BF825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2C5-4FB6-874D-D2902D8BF825}"/>
              </c:ext>
            </c:extLst>
          </c:dPt>
          <c:dLbls>
            <c:dLbl>
              <c:idx val="0"/>
              <c:layout>
                <c:manualLayout>
                  <c:x val="-0.12484472242388141"/>
                  <c:y val="0.186081152618513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C5-4FB6-874D-D2902D8BF825}"/>
                </c:ext>
              </c:extLst>
            </c:dLbl>
            <c:dLbl>
              <c:idx val="1"/>
              <c:layout>
                <c:manualLayout>
                  <c:x val="-0.10744947661684133"/>
                  <c:y val="-0.112449417095413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C5-4FB6-874D-D2902D8BF825}"/>
                </c:ext>
              </c:extLst>
            </c:dLbl>
            <c:dLbl>
              <c:idx val="2"/>
              <c:layout>
                <c:manualLayout>
                  <c:x val="-5.5428479241513368E-2"/>
                  <c:y val="-0.149451765611198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C5-4FB6-874D-D2902D8BF825}"/>
                </c:ext>
              </c:extLst>
            </c:dLbl>
            <c:dLbl>
              <c:idx val="3"/>
              <c:layout>
                <c:manualLayout>
                  <c:x val="-6.2870013588727056E-2"/>
                  <c:y val="-0.125665193976138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C5-4FB6-874D-D2902D8BF825}"/>
                </c:ext>
              </c:extLst>
            </c:dLbl>
            <c:dLbl>
              <c:idx val="4"/>
              <c:layout>
                <c:manualLayout>
                  <c:x val="-9.4792104887598386E-2"/>
                  <c:y val="-7.2499150370849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2C5-4FB6-874D-D2902D8BF825}"/>
                </c:ext>
              </c:extLst>
            </c:dLbl>
            <c:dLbl>
              <c:idx val="5"/>
              <c:layout>
                <c:manualLayout>
                  <c:x val="0.11630982297425588"/>
                  <c:y val="-1.20831917284748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2C5-4FB6-874D-D2902D8BF825}"/>
                </c:ext>
              </c:extLst>
            </c:dLbl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'дог по рег лизпол'!$A$3:$A$8</c:f>
              <c:strCache>
                <c:ptCount val="6"/>
                <c:pt idx="0">
                  <c:v>Москва</c:v>
                </c:pt>
                <c:pt idx="1">
                  <c:v>Санкт-Петербург</c:v>
                </c:pt>
                <c:pt idx="2">
                  <c:v>Московская обл.</c:v>
                </c:pt>
                <c:pt idx="3">
                  <c:v>Татарстан</c:v>
                </c:pt>
                <c:pt idx="4">
                  <c:v>Краснодарский край</c:v>
                </c:pt>
                <c:pt idx="5">
                  <c:v>Остальные</c:v>
                </c:pt>
              </c:strCache>
            </c:strRef>
          </c:cat>
          <c:val>
            <c:numRef>
              <c:f>'дог по рег лизпол'!$B$3:$B$8</c:f>
              <c:numCache>
                <c:formatCode>0%</c:formatCode>
                <c:ptCount val="6"/>
                <c:pt idx="0">
                  <c:v>0.1475629525559278</c:v>
                </c:pt>
                <c:pt idx="1">
                  <c:v>6.0693829028423213E-2</c:v>
                </c:pt>
                <c:pt idx="2">
                  <c:v>5.8175726791310924E-2</c:v>
                </c:pt>
                <c:pt idx="3">
                  <c:v>4.9011131524910836E-2</c:v>
                </c:pt>
                <c:pt idx="4">
                  <c:v>3.8906300659245649E-2</c:v>
                </c:pt>
                <c:pt idx="5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2C5-4FB6-874D-D2902D8BF8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5.2861965803996547E-2"/>
          <c:w val="0.45908353654374762"/>
          <c:h val="0.93777517804154864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/>
              <a:t>Лизингополучатели в зоне риска к их общему числу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8604118993135013E-2"/>
          <c:y val="0.29764149890947794"/>
          <c:w val="0.94755911517925251"/>
          <c:h val="0.52876015826873746"/>
        </c:manualLayout>
      </c:layout>
      <c:lineChart>
        <c:grouping val="standard"/>
        <c:varyColors val="0"/>
        <c:ser>
          <c:idx val="0"/>
          <c:order val="0"/>
          <c:tx>
            <c:strRef>
              <c:f>'спарк динамика (2)'!$A$23</c:f>
              <c:strCache>
                <c:ptCount val="1"/>
                <c:pt idx="0">
                  <c:v>Лизингополучатели в зоне риска (сумма)</c:v>
                </c:pt>
              </c:strCache>
            </c:strRef>
          </c:tx>
          <c:spPr>
            <a:ln w="28575" cap="rnd">
              <a:solidFill>
                <a:srgbClr val="85B4D7"/>
              </a:solidFill>
              <a:round/>
            </a:ln>
            <a:effectLst/>
          </c:spPr>
          <c:marker>
            <c:symbol val="square"/>
            <c:size val="22"/>
            <c:spPr>
              <a:solidFill>
                <a:srgbClr val="85B4D7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'спарк динамика (2)'!$B$22:$F$22</c:f>
              <c:strCache>
                <c:ptCount val="5"/>
                <c:pt idx="0">
                  <c:v>1 кв. 2021</c:v>
                </c:pt>
                <c:pt idx="1">
                  <c:v>янв-сен 2021</c:v>
                </c:pt>
                <c:pt idx="2">
                  <c:v>1 кв. 2022</c:v>
                </c:pt>
                <c:pt idx="3">
                  <c:v>2022</c:v>
                </c:pt>
                <c:pt idx="4">
                  <c:v>2022-1 кв. 2023</c:v>
                </c:pt>
              </c:strCache>
            </c:strRef>
          </c:cat>
          <c:val>
            <c:numRef>
              <c:f>'спарк динамика (2)'!$B$23:$F$23</c:f>
              <c:numCache>
                <c:formatCode>0%</c:formatCode>
                <c:ptCount val="5"/>
                <c:pt idx="0">
                  <c:v>2.0354188265662359E-2</c:v>
                </c:pt>
                <c:pt idx="1">
                  <c:v>3.8708450597094393E-2</c:v>
                </c:pt>
                <c:pt idx="2">
                  <c:v>3.410082706454428E-2</c:v>
                </c:pt>
                <c:pt idx="3">
                  <c:v>1.6380782653894706E-2</c:v>
                </c:pt>
                <c:pt idx="4">
                  <c:v>3.4448123209702017E-2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E98-4643-ACC6-B2323D173E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6821472"/>
        <c:axId val="1916817728"/>
      </c:lineChart>
      <c:catAx>
        <c:axId val="191682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6817728"/>
        <c:crosses val="autoZero"/>
        <c:auto val="1"/>
        <c:lblAlgn val="ctr"/>
        <c:lblOffset val="100"/>
        <c:noMultiLvlLbl val="0"/>
      </c:catAx>
      <c:valAx>
        <c:axId val="19168177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91682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/>
              <a:t>Лизингодатели в зоне риска к их общему числу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8604118993135013E-2"/>
          <c:y val="0.29764149890947794"/>
          <c:w val="0.94755911517925251"/>
          <c:h val="0.52876015826873746"/>
        </c:manualLayout>
      </c:layout>
      <c:lineChart>
        <c:grouping val="standard"/>
        <c:varyColors val="0"/>
        <c:ser>
          <c:idx val="0"/>
          <c:order val="0"/>
          <c:tx>
            <c:strRef>
              <c:f>'спарк динамика (2)'!$A$19</c:f>
              <c:strCache>
                <c:ptCount val="1"/>
                <c:pt idx="0">
                  <c:v>Лизингодатели в зоне риска (сумма)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22"/>
            <c:spPr>
              <a:solidFill>
                <a:srgbClr val="85B4D7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'спарк динамика (2)'!$B$18:$F$18</c:f>
              <c:strCache>
                <c:ptCount val="5"/>
                <c:pt idx="0">
                  <c:v>1 кв. 2021</c:v>
                </c:pt>
                <c:pt idx="1">
                  <c:v>янв-сен 2021</c:v>
                </c:pt>
                <c:pt idx="2">
                  <c:v>1 кв. 2022</c:v>
                </c:pt>
                <c:pt idx="3">
                  <c:v>2022</c:v>
                </c:pt>
                <c:pt idx="4">
                  <c:v>2022-1 кв. 2023</c:v>
                </c:pt>
              </c:strCache>
            </c:strRef>
          </c:cat>
          <c:val>
            <c:numRef>
              <c:f>'спарк динамика (2)'!$B$19:$F$19</c:f>
              <c:numCache>
                <c:formatCode>0%</c:formatCode>
                <c:ptCount val="5"/>
                <c:pt idx="0">
                  <c:v>5.0458715596330278E-2</c:v>
                </c:pt>
                <c:pt idx="1">
                  <c:v>8.5664335664335664E-2</c:v>
                </c:pt>
                <c:pt idx="2">
                  <c:v>7.775377969762419E-2</c:v>
                </c:pt>
                <c:pt idx="3">
                  <c:v>0.11356466876971609</c:v>
                </c:pt>
                <c:pt idx="4">
                  <c:v>0.11556240369799692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DF-4317-8DF8-75F474121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6821472"/>
        <c:axId val="1916817728"/>
      </c:lineChart>
      <c:catAx>
        <c:axId val="191682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6817728"/>
        <c:crosses val="autoZero"/>
        <c:auto val="1"/>
        <c:lblAlgn val="ctr"/>
        <c:lblOffset val="100"/>
        <c:noMultiLvlLbl val="0"/>
      </c:catAx>
      <c:valAx>
        <c:axId val="19168177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91682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/>
              <a:t>Значение ИФР к общему числу лизингодателей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8604118993135013E-2"/>
          <c:y val="0.29764149890947794"/>
          <c:w val="0.94755911517925251"/>
          <c:h val="0.528760158268737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'спарк динамика (2)'!$A$12</c:f>
              <c:strCache>
                <c:ptCount val="1"/>
                <c:pt idx="0">
                  <c:v>ИФР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6.8680868016497941E-3"/>
                  <c:y val="1.40277829630256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091758962821949E-2"/>
                      <c:h val="9.06055606131665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4CE-453A-B69A-FFAC66680BEA}"/>
                </c:ext>
              </c:extLst>
            </c:dLbl>
            <c:dLbl>
              <c:idx val="4"/>
              <c:layout>
                <c:manualLayout>
                  <c:x val="-1.1446886446886444E-2"/>
                  <c:y val="-5.143461002075661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934249805312797E-2"/>
                      <c:h val="9.06055606131665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4CE-453A-B69A-FFAC66680BEA}"/>
                </c:ext>
              </c:extLst>
            </c:dLbl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'спарк динамика (2)'!$B$13:$F$13</c:f>
              <c:strCache>
                <c:ptCount val="5"/>
                <c:pt idx="0">
                  <c:v>1 кв. 2021</c:v>
                </c:pt>
                <c:pt idx="1">
                  <c:v>янв-сен 2021</c:v>
                </c:pt>
                <c:pt idx="2">
                  <c:v>1 кв. 2022</c:v>
                </c:pt>
                <c:pt idx="3">
                  <c:v>2022</c:v>
                </c:pt>
                <c:pt idx="4">
                  <c:v>2022-1 кв. 2023</c:v>
                </c:pt>
              </c:strCache>
            </c:strRef>
          </c:cat>
          <c:val>
            <c:numRef>
              <c:f>'спарк динамика (2)'!$B$14:$F$14</c:f>
              <c:numCache>
                <c:formatCode>0%</c:formatCode>
                <c:ptCount val="5"/>
                <c:pt idx="0">
                  <c:v>0.13990825688073394</c:v>
                </c:pt>
                <c:pt idx="1">
                  <c:v>0.47202797202797203</c:v>
                </c:pt>
                <c:pt idx="2">
                  <c:v>0.41900647948164149</c:v>
                </c:pt>
                <c:pt idx="3">
                  <c:v>0.34858044164037855</c:v>
                </c:pt>
                <c:pt idx="4">
                  <c:v>0.35901386748844377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CE-453A-B69A-FFAC66680BEA}"/>
            </c:ext>
          </c:extLst>
        </c:ser>
        <c:ser>
          <c:idx val="1"/>
          <c:order val="1"/>
          <c:tx>
            <c:strRef>
              <c:f>'спарк динамика (2)'!$A$15</c:f>
              <c:strCache>
                <c:ptCount val="1"/>
                <c:pt idx="0">
                  <c:v>Желтый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'спарк динамика (2)'!$B$13:$F$13</c:f>
              <c:strCache>
                <c:ptCount val="5"/>
                <c:pt idx="0">
                  <c:v>1 кв. 2021</c:v>
                </c:pt>
                <c:pt idx="1">
                  <c:v>янв-сен 2021</c:v>
                </c:pt>
                <c:pt idx="2">
                  <c:v>1 кв. 2022</c:v>
                </c:pt>
                <c:pt idx="3">
                  <c:v>2022</c:v>
                </c:pt>
                <c:pt idx="4">
                  <c:v>2022-1 кв. 2023</c:v>
                </c:pt>
              </c:strCache>
            </c:strRef>
          </c:cat>
          <c:val>
            <c:numRef>
              <c:f>'спарк динамика (2)'!$B$15:$F$15</c:f>
              <c:numCache>
                <c:formatCode>0%</c:formatCode>
                <c:ptCount val="5"/>
                <c:pt idx="0">
                  <c:v>0.55733944954128445</c:v>
                </c:pt>
                <c:pt idx="1">
                  <c:v>0.25524475524475526</c:v>
                </c:pt>
                <c:pt idx="2">
                  <c:v>0.33693304535637147</c:v>
                </c:pt>
                <c:pt idx="3">
                  <c:v>0.39432176656151419</c:v>
                </c:pt>
                <c:pt idx="4">
                  <c:v>0.3728813559322034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CE-453A-B69A-FFAC66680BEA}"/>
            </c:ext>
          </c:extLst>
        </c:ser>
        <c:ser>
          <c:idx val="2"/>
          <c:order val="2"/>
          <c:tx>
            <c:strRef>
              <c:f>'спарк динамика (2)'!$A$16</c:f>
              <c:strCache>
                <c:ptCount val="1"/>
                <c:pt idx="0">
                  <c:v>Красный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0604350537913489E-2"/>
                  <c:y val="2.80555659260512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091758962821949E-2"/>
                      <c:h val="9.06055606131665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4CE-453A-B69A-FFAC66680BEA}"/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'спарк динамика (2)'!$B$13:$F$13</c:f>
              <c:strCache>
                <c:ptCount val="5"/>
                <c:pt idx="0">
                  <c:v>1 кв. 2021</c:v>
                </c:pt>
                <c:pt idx="1">
                  <c:v>янв-сен 2021</c:v>
                </c:pt>
                <c:pt idx="2">
                  <c:v>1 кв. 2022</c:v>
                </c:pt>
                <c:pt idx="3">
                  <c:v>2022</c:v>
                </c:pt>
                <c:pt idx="4">
                  <c:v>2022-1 кв. 2023</c:v>
                </c:pt>
              </c:strCache>
            </c:strRef>
          </c:cat>
          <c:val>
            <c:numRef>
              <c:f>'спарк динамика (2)'!$B$16:$F$16</c:f>
              <c:numCache>
                <c:formatCode>0%</c:formatCode>
                <c:ptCount val="5"/>
                <c:pt idx="0">
                  <c:v>9.6330275229357804E-2</c:v>
                </c:pt>
                <c:pt idx="1">
                  <c:v>0.18531468531468531</c:v>
                </c:pt>
                <c:pt idx="2">
                  <c:v>0.2203023758099352</c:v>
                </c:pt>
                <c:pt idx="3">
                  <c:v>0.22555205047318613</c:v>
                </c:pt>
                <c:pt idx="4">
                  <c:v>0.20955315870570107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CE-453A-B69A-FFAC66680B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16821472"/>
        <c:axId val="1916817728"/>
      </c:barChart>
      <c:catAx>
        <c:axId val="191682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6817728"/>
        <c:crosses val="autoZero"/>
        <c:auto val="1"/>
        <c:lblAlgn val="ctr"/>
        <c:lblOffset val="100"/>
        <c:noMultiLvlLbl val="0"/>
      </c:catAx>
      <c:valAx>
        <c:axId val="19168177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916821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Лист1!$A$6</c:f>
              <c:strCache>
                <c:ptCount val="1"/>
                <c:pt idx="0">
                  <c:v>Количество лизингодателей</c:v>
                </c:pt>
              </c:strCache>
            </c:strRef>
          </c:tx>
          <c:spPr>
            <a:solidFill>
              <a:srgbClr val="85B4D7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E859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8F0-41EA-9047-DA8A7D82B589}"/>
              </c:ext>
            </c:extLst>
          </c:dPt>
          <c:dPt>
            <c:idx val="7"/>
            <c:invertIfNegative val="0"/>
            <c:bubble3D val="0"/>
            <c:spPr>
              <a:solidFill>
                <a:srgbClr val="E859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E8F0-41EA-9047-DA8A7D82B5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Лист1!$B$5:$I$5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1 кв. 2022</c:v>
                </c:pt>
                <c:pt idx="7">
                  <c:v>1 кв. 2023</c:v>
                </c:pt>
              </c:strCache>
            </c:strRef>
          </c:cat>
          <c:val>
            <c:numRef>
              <c:f>Лист1!$B$6:$I$6</c:f>
              <c:numCache>
                <c:formatCode>General</c:formatCode>
                <c:ptCount val="8"/>
                <c:pt idx="0">
                  <c:v>487</c:v>
                </c:pt>
                <c:pt idx="1">
                  <c:v>473</c:v>
                </c:pt>
                <c:pt idx="2">
                  <c:v>509</c:v>
                </c:pt>
                <c:pt idx="3">
                  <c:v>566</c:v>
                </c:pt>
                <c:pt idx="4">
                  <c:v>626</c:v>
                </c:pt>
                <c:pt idx="5">
                  <c:v>634</c:v>
                </c:pt>
                <c:pt idx="6">
                  <c:v>463</c:v>
                </c:pt>
                <c:pt idx="7" formatCode="#,##0">
                  <c:v>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F0-41EA-9047-DA8A7D82B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916821472"/>
        <c:axId val="1916817728"/>
      </c:barChart>
      <c:catAx>
        <c:axId val="191682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6817728"/>
        <c:crosses val="autoZero"/>
        <c:auto val="1"/>
        <c:lblAlgn val="ctr"/>
        <c:lblOffset val="100"/>
        <c:noMultiLvlLbl val="0"/>
      </c:catAx>
      <c:valAx>
        <c:axId val="1916817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1682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Лист1!$A$7</c:f>
              <c:strCache>
                <c:ptCount val="1"/>
                <c:pt idx="0">
                  <c:v>Количество лизингополучателей</c:v>
                </c:pt>
              </c:strCache>
            </c:strRef>
          </c:tx>
          <c:spPr>
            <a:solidFill>
              <a:srgbClr val="85B4D7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E859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8F0-41EA-9047-DA8A7D82B589}"/>
              </c:ext>
            </c:extLst>
          </c:dPt>
          <c:dPt>
            <c:idx val="7"/>
            <c:invertIfNegative val="0"/>
            <c:bubble3D val="0"/>
            <c:spPr>
              <a:solidFill>
                <a:srgbClr val="E859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E8F0-41EA-9047-DA8A7D82B5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Лист1!$B$5:$I$5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1 кв. 2022</c:v>
                </c:pt>
                <c:pt idx="7">
                  <c:v>1 кв. 2023</c:v>
                </c:pt>
              </c:strCache>
            </c:strRef>
          </c:cat>
          <c:val>
            <c:numRef>
              <c:f>Лист1!$B$7:$I$7</c:f>
              <c:numCache>
                <c:formatCode>#,##0</c:formatCode>
                <c:ptCount val="8"/>
                <c:pt idx="0">
                  <c:v>92865</c:v>
                </c:pt>
                <c:pt idx="1">
                  <c:v>104877</c:v>
                </c:pt>
                <c:pt idx="2">
                  <c:v>116542</c:v>
                </c:pt>
                <c:pt idx="3">
                  <c:v>137319</c:v>
                </c:pt>
                <c:pt idx="4">
                  <c:v>165661</c:v>
                </c:pt>
                <c:pt idx="5">
                  <c:v>134670</c:v>
                </c:pt>
                <c:pt idx="6">
                  <c:v>48122</c:v>
                </c:pt>
                <c:pt idx="7">
                  <c:v>55970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F0-41EA-9047-DA8A7D82B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916821472"/>
        <c:axId val="1916817728"/>
      </c:barChart>
      <c:catAx>
        <c:axId val="191682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6817728"/>
        <c:crosses val="autoZero"/>
        <c:auto val="1"/>
        <c:lblAlgn val="ctr"/>
        <c:lblOffset val="100"/>
        <c:noMultiLvlLbl val="0"/>
      </c:catAx>
      <c:valAx>
        <c:axId val="19168177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91682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7906171030946725"/>
          <c:y val="1.8917378467165475E-2"/>
        </c:manualLayout>
      </c:layout>
      <c:overlay val="1"/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6538126920181488"/>
          <c:y val="6.5235314275422923E-2"/>
          <c:w val="0.32564601517833525"/>
          <c:h val="0.93476458373748916"/>
        </c:manualLayout>
      </c:layout>
      <c:pieChart>
        <c:varyColors val="1"/>
        <c:ser>
          <c:idx val="0"/>
          <c:order val="0"/>
          <c:tx>
            <c:strRef>
              <c:f>предм!$B$1</c:f>
              <c:strCache>
                <c:ptCount val="1"/>
                <c:pt idx="0">
                  <c:v>1 кв. 2022</c:v>
                </c:pt>
              </c:strCache>
            </c:strRef>
          </c:tx>
          <c:dPt>
            <c:idx val="0"/>
            <c:bubble3D val="0"/>
            <c:spPr>
              <a:solidFill>
                <a:srgbClr val="85B4D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D5-4A4A-9D28-35F765222911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D5-4A4A-9D28-35F765222911}"/>
              </c:ext>
            </c:extLst>
          </c:dPt>
          <c:dPt>
            <c:idx val="2"/>
            <c:bubble3D val="0"/>
            <c:spPr>
              <a:solidFill>
                <a:srgbClr val="E4592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2D5-4A4A-9D28-35F765222911}"/>
              </c:ext>
            </c:extLst>
          </c:dPt>
          <c:dPt>
            <c:idx val="3"/>
            <c:bubble3D val="0"/>
            <c:spPr>
              <a:solidFill>
                <a:srgbClr val="4C75A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2D5-4A4A-9D28-35F765222911}"/>
              </c:ext>
            </c:extLst>
          </c:dPt>
          <c:dPt>
            <c:idx val="4"/>
            <c:bubble3D val="0"/>
            <c:spPr>
              <a:solidFill>
                <a:schemeClr val="bg1">
                  <a:alpha val="99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2D5-4A4A-9D28-35F765222911}"/>
              </c:ext>
            </c:extLst>
          </c:dPt>
          <c:dLbls>
            <c:dLbl>
              <c:idx val="1"/>
              <c:layout>
                <c:manualLayout>
                  <c:x val="-2.5495181896589166E-2"/>
                  <c:y val="-0.136615800552363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D5-4A4A-9D28-35F765222911}"/>
                </c:ext>
              </c:extLst>
            </c:dLbl>
            <c:dLbl>
              <c:idx val="2"/>
              <c:layout>
                <c:manualLayout>
                  <c:x val="8.7991536518928049E-2"/>
                  <c:y val="-0.139785212228418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D5-4A4A-9D28-35F765222911}"/>
                </c:ext>
              </c:extLst>
            </c:dLbl>
            <c:dLbl>
              <c:idx val="3"/>
              <c:layout>
                <c:manualLayout>
                  <c:x val="8.8430222817892506E-2"/>
                  <c:y val="-3.5132212951887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D5-4A4A-9D28-35F765222911}"/>
                </c:ext>
              </c:extLst>
            </c:dLbl>
            <c:dLbl>
              <c:idx val="4"/>
              <c:layout>
                <c:manualLayout>
                  <c:x val="6.281230803596359E-2"/>
                  <c:y val="0.21084008818636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2D5-4A4A-9D28-35F765222911}"/>
                </c:ext>
              </c:extLst>
            </c:dLbl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предм!$A$2:$A$6</c:f>
              <c:strCache>
                <c:ptCount val="5"/>
                <c:pt idx="0">
                  <c:v>Автомобили</c:v>
                </c:pt>
                <c:pt idx="1">
                  <c:v>Материальные активы</c:v>
                </c:pt>
                <c:pt idx="2">
                  <c:v>Транспортные средства</c:v>
                </c:pt>
                <c:pt idx="3">
                  <c:v>Машины и оборудование прочие</c:v>
                </c:pt>
                <c:pt idx="4">
                  <c:v>Прочие</c:v>
                </c:pt>
              </c:strCache>
            </c:strRef>
          </c:cat>
          <c:val>
            <c:numRef>
              <c:f>предм!$B$2:$B$6</c:f>
              <c:numCache>
                <c:formatCode>0%</c:formatCode>
                <c:ptCount val="5"/>
                <c:pt idx="0">
                  <c:v>0.33006247881048095</c:v>
                </c:pt>
                <c:pt idx="1">
                  <c:v>0.25558192473482833</c:v>
                </c:pt>
                <c:pt idx="2">
                  <c:v>0.14652007555577082</c:v>
                </c:pt>
                <c:pt idx="3">
                  <c:v>6.4483944398701989E-2</c:v>
                </c:pt>
                <c:pt idx="4">
                  <c:v>0.20335157650021796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2D5-4A4A-9D28-35F765222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1.964669889104843E-2"/>
          <c:w val="0.46361225330054456"/>
          <c:h val="0.92235398081227216"/>
        </c:manualLayout>
      </c:layout>
      <c:overlay val="0"/>
      <c:spPr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1 кв. 2023</a:t>
            </a:r>
          </a:p>
        </c:rich>
      </c:tx>
      <c:layout>
        <c:manualLayout>
          <c:xMode val="edge"/>
          <c:yMode val="edge"/>
          <c:x val="0.77906171030946725"/>
          <c:y val="1.8917378467165475E-2"/>
        </c:manualLayout>
      </c:layout>
      <c:overlay val="1"/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6538126920181488"/>
          <c:y val="6.5235314275422923E-2"/>
          <c:w val="0.32564601517833525"/>
          <c:h val="0.9347645837374891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85B4D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5D-4190-ABE9-1232E84B06A3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5D-4190-ABE9-1232E84B06A3}"/>
              </c:ext>
            </c:extLst>
          </c:dPt>
          <c:dPt>
            <c:idx val="2"/>
            <c:bubble3D val="0"/>
            <c:spPr>
              <a:solidFill>
                <a:srgbClr val="E8591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D5D-4190-ABE9-1232E84B06A3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D5D-4190-ABE9-1232E84B06A3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D5D-4190-ABE9-1232E84B06A3}"/>
              </c:ext>
            </c:extLst>
          </c:dPt>
          <c:dLbls>
            <c:dLbl>
              <c:idx val="2"/>
              <c:layout>
                <c:manualLayout>
                  <c:x val="7.6947686503726048E-2"/>
                  <c:y val="-0.117282693786803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5D-4190-ABE9-1232E84B06A3}"/>
                </c:ext>
              </c:extLst>
            </c:dLbl>
            <c:dLbl>
              <c:idx val="3"/>
              <c:layout>
                <c:manualLayout>
                  <c:x val="8.7991536518928049E-2"/>
                  <c:y val="-0.139785212228418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5D-4190-ABE9-1232E84B06A3}"/>
                </c:ext>
              </c:extLst>
            </c:dLbl>
            <c:dLbl>
              <c:idx val="4"/>
              <c:layout>
                <c:manualLayout>
                  <c:x val="0.1104948406271911"/>
                  <c:y val="4.7033490801741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D5D-4190-ABE9-1232E84B06A3}"/>
                </c:ext>
              </c:extLst>
            </c:dLbl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предм!$A$1:$A$5</c:f>
              <c:strCache>
                <c:ptCount val="5"/>
                <c:pt idx="0">
                  <c:v>Автомобили</c:v>
                </c:pt>
                <c:pt idx="1">
                  <c:v>Материальные активы</c:v>
                </c:pt>
                <c:pt idx="2">
                  <c:v>Транспортные средства</c:v>
                </c:pt>
                <c:pt idx="3">
                  <c:v>Машины и оборудование прочие</c:v>
                </c:pt>
                <c:pt idx="4">
                  <c:v>Прочие</c:v>
                </c:pt>
              </c:strCache>
            </c:strRef>
          </c:cat>
          <c:val>
            <c:numRef>
              <c:f>предм!$B$1:$B$5</c:f>
              <c:numCache>
                <c:formatCode>0%</c:formatCode>
                <c:ptCount val="5"/>
                <c:pt idx="0">
                  <c:v>0.31160106992739778</c:v>
                </c:pt>
                <c:pt idx="1">
                  <c:v>0.22242262132212456</c:v>
                </c:pt>
                <c:pt idx="2">
                  <c:v>0.10965227359572029</c:v>
                </c:pt>
                <c:pt idx="3">
                  <c:v>7.7233473442873513E-2</c:v>
                </c:pt>
                <c:pt idx="4">
                  <c:v>0.27909056171188396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D5D-4190-ABE9-1232E84B06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1.964669889104843E-2"/>
          <c:w val="0.46361225330054456"/>
          <c:h val="0.92235398081227216"/>
        </c:manualLayout>
      </c:layout>
      <c:overlay val="0"/>
      <c:spPr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1 кв. 2022</a:t>
            </a:r>
          </a:p>
        </c:rich>
      </c:tx>
      <c:layout>
        <c:manualLayout>
          <c:xMode val="edge"/>
          <c:yMode val="edge"/>
          <c:x val="0.77906171030946725"/>
          <c:y val="1.8917378467165475E-2"/>
        </c:manualLayout>
      </c:layout>
      <c:overlay val="1"/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6538126920181488"/>
          <c:y val="6.5235314275422923E-2"/>
          <c:w val="0.32564601517833525"/>
          <c:h val="0.9347645837374891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85B4D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75-41A8-9C55-E07E3A46615F}"/>
              </c:ext>
            </c:extLst>
          </c:dPt>
          <c:dPt>
            <c:idx val="1"/>
            <c:bubble3D val="0"/>
            <c:spPr>
              <a:solidFill>
                <a:srgbClr val="EBDA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75-41A8-9C55-E07E3A46615F}"/>
              </c:ext>
            </c:extLst>
          </c:dPt>
          <c:dPt>
            <c:idx val="2"/>
            <c:bubble3D val="0"/>
            <c:spPr>
              <a:solidFill>
                <a:srgbClr val="E4592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75-41A8-9C55-E07E3A4661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075-41A8-9C55-E07E3A46615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075-41A8-9C55-E07E3A46615F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075-41A8-9C55-E07E3A46615F}"/>
              </c:ext>
            </c:extLst>
          </c:dPt>
          <c:dLbls>
            <c:dLbl>
              <c:idx val="1"/>
              <c:layout>
                <c:manualLayout>
                  <c:x val="0.1163487897346165"/>
                  <c:y val="-0.160782184009313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75-41A8-9C55-E07E3A46615F}"/>
                </c:ext>
              </c:extLst>
            </c:dLbl>
            <c:dLbl>
              <c:idx val="2"/>
              <c:layout>
                <c:manualLayout>
                  <c:x val="9.4295713035870463E-2"/>
                  <c:y val="3.4212748661619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75-41A8-9C55-E07E3A46615F}"/>
                </c:ext>
              </c:extLst>
            </c:dLbl>
            <c:dLbl>
              <c:idx val="3"/>
              <c:layout>
                <c:manualLayout>
                  <c:x val="3.01165900361745E-2"/>
                  <c:y val="0.409529242655988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75-41A8-9C55-E07E3A46615F}"/>
                </c:ext>
              </c:extLst>
            </c:dLbl>
            <c:dLbl>
              <c:idx val="4"/>
              <c:layout>
                <c:manualLayout>
                  <c:x val="5.8084175648256735E-2"/>
                  <c:y val="0.152840767889688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075-41A8-9C55-E07E3A46615F}"/>
                </c:ext>
              </c:extLst>
            </c:dLbl>
            <c:dLbl>
              <c:idx val="5"/>
              <c:layout>
                <c:manualLayout>
                  <c:x val="7.8484701823619565E-2"/>
                  <c:y val="0.124456874803291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075-41A8-9C55-E07E3A46615F}"/>
                </c:ext>
              </c:extLst>
            </c:dLbl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'предм по рег лиздат'!$A$3:$A$8</c:f>
              <c:strCache>
                <c:ptCount val="6"/>
                <c:pt idx="0">
                  <c:v>Москва</c:v>
                </c:pt>
                <c:pt idx="1">
                  <c:v>Московская обл.</c:v>
                </c:pt>
                <c:pt idx="2">
                  <c:v>Санкт-Петербург</c:v>
                </c:pt>
                <c:pt idx="3">
                  <c:v>Калининградская обл.</c:v>
                </c:pt>
                <c:pt idx="4">
                  <c:v>Татарстан</c:v>
                </c:pt>
                <c:pt idx="5">
                  <c:v>Остальные</c:v>
                </c:pt>
              </c:strCache>
            </c:strRef>
          </c:cat>
          <c:val>
            <c:numRef>
              <c:f>'предм по рег лиздат'!$B$3:$B$8</c:f>
              <c:numCache>
                <c:formatCode>0%</c:formatCode>
                <c:ptCount val="6"/>
                <c:pt idx="0">
                  <c:v>0.54106649876495372</c:v>
                </c:pt>
                <c:pt idx="1">
                  <c:v>0.22038068484525597</c:v>
                </c:pt>
                <c:pt idx="2">
                  <c:v>7.4751779919600914E-2</c:v>
                </c:pt>
                <c:pt idx="3">
                  <c:v>7.1419576693950701E-2</c:v>
                </c:pt>
                <c:pt idx="4">
                  <c:v>2.1978979997094007E-2</c:v>
                </c:pt>
                <c:pt idx="5">
                  <c:v>7.0402479779144669E-2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075-41A8-9C55-E07E3A466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4562647754137114E-3"/>
          <c:y val="3.9830766812667126E-3"/>
          <c:w val="0.45104260903557269"/>
          <c:h val="0.96218398647900361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1 кв. 2023</a:t>
            </a:r>
          </a:p>
        </c:rich>
      </c:tx>
      <c:layout>
        <c:manualLayout>
          <c:xMode val="edge"/>
          <c:yMode val="edge"/>
          <c:x val="0.77906171030946725"/>
          <c:y val="1.8917378467165475E-2"/>
        </c:manualLayout>
      </c:layout>
      <c:overlay val="1"/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6538126920181488"/>
          <c:y val="6.5235314275422923E-2"/>
          <c:w val="0.32564601517833525"/>
          <c:h val="0.9347645837374891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85B4D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BE-4079-BEF2-08011F13D1AC}"/>
              </c:ext>
            </c:extLst>
          </c:dPt>
          <c:dPt>
            <c:idx val="1"/>
            <c:bubble3D val="0"/>
            <c:spPr>
              <a:solidFill>
                <a:srgbClr val="EBDA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BE-4079-BEF2-08011F13D1AC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8BE-4079-BEF2-08011F13D1AC}"/>
              </c:ext>
            </c:extLst>
          </c:dPt>
          <c:dPt>
            <c:idx val="3"/>
            <c:bubble3D val="0"/>
            <c:spPr>
              <a:solidFill>
                <a:srgbClr val="E8591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8BE-4079-BEF2-08011F13D1A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8BE-4079-BEF2-08011F13D1AC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8BE-4079-BEF2-08011F13D1AC}"/>
              </c:ext>
            </c:extLst>
          </c:dPt>
          <c:dLbls>
            <c:dLbl>
              <c:idx val="1"/>
              <c:layout>
                <c:manualLayout>
                  <c:x val="0.1163487897346165"/>
                  <c:y val="-0.160782184009313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BE-4079-BEF2-08011F13D1AC}"/>
                </c:ext>
              </c:extLst>
            </c:dLbl>
            <c:dLbl>
              <c:idx val="2"/>
              <c:layout>
                <c:manualLayout>
                  <c:x val="9.4295713035870518E-2"/>
                  <c:y val="3.798118218903287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BE-4079-BEF2-08011F13D1AC}"/>
                </c:ext>
              </c:extLst>
            </c:dLbl>
            <c:dLbl>
              <c:idx val="3"/>
              <c:layout>
                <c:manualLayout>
                  <c:x val="5.0605163716237599E-2"/>
                  <c:y val="0.438528902804327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BE-4079-BEF2-08011F13D1AC}"/>
                </c:ext>
              </c:extLst>
            </c:dLbl>
            <c:dLbl>
              <c:idx val="4"/>
              <c:layout>
                <c:manualLayout>
                  <c:x val="5.8084175648256735E-2"/>
                  <c:y val="0.152840767889688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BE-4079-BEF2-08011F13D1AC}"/>
                </c:ext>
              </c:extLst>
            </c:dLbl>
            <c:dLbl>
              <c:idx val="5"/>
              <c:layout>
                <c:manualLayout>
                  <c:x val="7.8484701823619565E-2"/>
                  <c:y val="0.124456874803291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BE-4079-BEF2-08011F13D1AC}"/>
                </c:ext>
              </c:extLst>
            </c:dLbl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'предм по рег лиздат'!$A$3:$A$8</c:f>
              <c:strCache>
                <c:ptCount val="6"/>
                <c:pt idx="0">
                  <c:v>Москва</c:v>
                </c:pt>
                <c:pt idx="1">
                  <c:v>Московская обл.</c:v>
                </c:pt>
                <c:pt idx="2">
                  <c:v>Калининградская обл.</c:v>
                </c:pt>
                <c:pt idx="3">
                  <c:v>Санкт-Петербург</c:v>
                </c:pt>
                <c:pt idx="4">
                  <c:v>Татарстан</c:v>
                </c:pt>
                <c:pt idx="5">
                  <c:v>Остальные</c:v>
                </c:pt>
              </c:strCache>
            </c:strRef>
          </c:cat>
          <c:val>
            <c:numRef>
              <c:f>'предм по рег лиздат'!$B$3:$B$8</c:f>
              <c:numCache>
                <c:formatCode>0%</c:formatCode>
                <c:ptCount val="6"/>
                <c:pt idx="0">
                  <c:v>0.4806725257928926</c:v>
                </c:pt>
                <c:pt idx="1">
                  <c:v>0.2607718761941154</c:v>
                </c:pt>
                <c:pt idx="2">
                  <c:v>8.391287734046618E-2</c:v>
                </c:pt>
                <c:pt idx="3">
                  <c:v>7.6224684753534583E-2</c:v>
                </c:pt>
                <c:pt idx="4">
                  <c:v>2.2437905999235765E-2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8BE-4079-BEF2-08011F13D1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4562647754137114E-3"/>
          <c:y val="3.9830766812667126E-3"/>
          <c:w val="0.45104260903557269"/>
          <c:h val="0.96218398647900361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1 кв. 2022</a:t>
            </a:r>
          </a:p>
        </c:rich>
      </c:tx>
      <c:layout>
        <c:manualLayout>
          <c:xMode val="edge"/>
          <c:yMode val="edge"/>
          <c:x val="0.77906171030946725"/>
          <c:y val="1.8917378467165475E-2"/>
        </c:manualLayout>
      </c:layout>
      <c:overlay val="1"/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6538126920181488"/>
          <c:y val="6.5235314275422923E-2"/>
          <c:w val="0.32564601517833525"/>
          <c:h val="0.9347645837374891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85B4D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23-4B8B-A5D1-E6917FEA40EC}"/>
              </c:ext>
            </c:extLst>
          </c:dPt>
          <c:dPt>
            <c:idx val="1"/>
            <c:bubble3D val="0"/>
            <c:spPr>
              <a:solidFill>
                <a:srgbClr val="EBDA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23-4B8B-A5D1-E6917FEA40EC}"/>
              </c:ext>
            </c:extLst>
          </c:dPt>
          <c:dPt>
            <c:idx val="2"/>
            <c:bubble3D val="0"/>
            <c:spPr>
              <a:solidFill>
                <a:srgbClr val="E4592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23-4B8B-A5D1-E6917FEA40E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23-4B8B-A5D1-E6917FEA40E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723-4B8B-A5D1-E6917FEA40EC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723-4B8B-A5D1-E6917FEA40EC}"/>
              </c:ext>
            </c:extLst>
          </c:dPt>
          <c:dLbls>
            <c:dLbl>
              <c:idx val="1"/>
              <c:layout>
                <c:manualLayout>
                  <c:x val="0.12422901038079461"/>
                  <c:y val="-4.96168201073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23-4B8B-A5D1-E6917FEA40EC}"/>
                </c:ext>
              </c:extLst>
            </c:dLbl>
            <c:dLbl>
              <c:idx val="2"/>
              <c:layout>
                <c:manualLayout>
                  <c:x val="8.6415492389692428E-2"/>
                  <c:y val="0.126045005798029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23-4B8B-A5D1-E6917FEA40EC}"/>
                </c:ext>
              </c:extLst>
            </c:dLbl>
            <c:dLbl>
              <c:idx val="3"/>
              <c:layout>
                <c:manualLayout>
                  <c:x val="0.10103857585177739"/>
                  <c:y val="6.1533320875911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23-4B8B-A5D1-E6917FEA40EC}"/>
                </c:ext>
              </c:extLst>
            </c:dLbl>
            <c:dLbl>
              <c:idx val="4"/>
              <c:layout>
                <c:manualLayout>
                  <c:x val="2.3411204805073124E-2"/>
                  <c:y val="0.288172515248607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723-4B8B-A5D1-E6917FEA40EC}"/>
                </c:ext>
              </c:extLst>
            </c:dLbl>
            <c:dLbl>
              <c:idx val="5"/>
              <c:layout>
                <c:manualLayout>
                  <c:x val="7.8484763872601032E-2"/>
                  <c:y val="0.1631230883344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723-4B8B-A5D1-E6917FEA40EC}"/>
                </c:ext>
              </c:extLst>
            </c:dLbl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'дог по рег лиздат'!$A$3:$A$8</c:f>
              <c:strCache>
                <c:ptCount val="6"/>
                <c:pt idx="0">
                  <c:v>Москва</c:v>
                </c:pt>
                <c:pt idx="1">
                  <c:v>Калининградская обл.</c:v>
                </c:pt>
                <c:pt idx="2">
                  <c:v>Санкт-Петербург</c:v>
                </c:pt>
                <c:pt idx="3">
                  <c:v>Московская обл.</c:v>
                </c:pt>
                <c:pt idx="4">
                  <c:v>Татарстан</c:v>
                </c:pt>
                <c:pt idx="5">
                  <c:v>Остальные</c:v>
                </c:pt>
              </c:strCache>
            </c:strRef>
          </c:cat>
          <c:val>
            <c:numRef>
              <c:f>'дог по рег лиздат'!$B$3:$B$8</c:f>
              <c:numCache>
                <c:formatCode>0%</c:formatCode>
                <c:ptCount val="6"/>
                <c:pt idx="0">
                  <c:v>0.64095515792989166</c:v>
                </c:pt>
                <c:pt idx="1">
                  <c:v>9.4603794427817245E-2</c:v>
                </c:pt>
                <c:pt idx="2">
                  <c:v>9.2073319546312829E-2</c:v>
                </c:pt>
                <c:pt idx="3">
                  <c:v>7.2548843303233093E-2</c:v>
                </c:pt>
                <c:pt idx="4">
                  <c:v>2.2260471927142877E-2</c:v>
                </c:pt>
                <c:pt idx="5">
                  <c:v>7.7558412865602236E-2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723-4B8B-A5D1-E6917FEA40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3.9830766812667126E-3"/>
          <c:w val="0.4665302830054045"/>
          <c:h val="0.99094122164683818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1 кв. 2023</a:t>
            </a:r>
          </a:p>
        </c:rich>
      </c:tx>
      <c:layout>
        <c:manualLayout>
          <c:xMode val="edge"/>
          <c:yMode val="edge"/>
          <c:x val="0.77906171030946725"/>
          <c:y val="1.8917378467165475E-2"/>
        </c:manualLayout>
      </c:layout>
      <c:overlay val="1"/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6538126920181488"/>
          <c:y val="6.5235314275422923E-2"/>
          <c:w val="0.32564601517833525"/>
          <c:h val="0.9347645837374891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85B4D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ABB-4E13-A8D9-1667A7C65B98}"/>
              </c:ext>
            </c:extLst>
          </c:dPt>
          <c:dPt>
            <c:idx val="1"/>
            <c:bubble3D val="0"/>
            <c:spPr>
              <a:solidFill>
                <a:srgbClr val="EBDA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ABB-4E13-A8D9-1667A7C65B98}"/>
              </c:ext>
            </c:extLst>
          </c:dPt>
          <c:dPt>
            <c:idx val="2"/>
            <c:bubble3D val="0"/>
            <c:spPr>
              <a:solidFill>
                <a:srgbClr val="E4592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ABB-4E13-A8D9-1667A7C65B9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ABB-4E13-A8D9-1667A7C65B9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ABB-4E13-A8D9-1667A7C65B98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ABB-4E13-A8D9-1667A7C65B98}"/>
              </c:ext>
            </c:extLst>
          </c:dPt>
          <c:dLbls>
            <c:dLbl>
              <c:idx val="1"/>
              <c:layout>
                <c:manualLayout>
                  <c:x val="0.12422901038079461"/>
                  <c:y val="-4.96168201073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BB-4E13-A8D9-1667A7C65B98}"/>
                </c:ext>
              </c:extLst>
            </c:dLbl>
            <c:dLbl>
              <c:idx val="2"/>
              <c:layout>
                <c:manualLayout>
                  <c:x val="8.6415492389692428E-2"/>
                  <c:y val="0.126045005798029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BB-4E13-A8D9-1667A7C65B98}"/>
                </c:ext>
              </c:extLst>
            </c:dLbl>
            <c:dLbl>
              <c:idx val="3"/>
              <c:layout>
                <c:manualLayout>
                  <c:x val="5.8485384362415634E-2"/>
                  <c:y val="0.182365238160660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ABB-4E13-A8D9-1667A7C65B98}"/>
                </c:ext>
              </c:extLst>
            </c:dLbl>
            <c:dLbl>
              <c:idx val="4"/>
              <c:layout>
                <c:manualLayout>
                  <c:x val="6.123626390672797E-2"/>
                  <c:y val="0.14317421450690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ABB-4E13-A8D9-1667A7C65B98}"/>
                </c:ext>
              </c:extLst>
            </c:dLbl>
            <c:dLbl>
              <c:idx val="5"/>
              <c:layout>
                <c:manualLayout>
                  <c:x val="7.8484763872600921E-2"/>
                  <c:y val="0.1631230883344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ABB-4E13-A8D9-1667A7C65B98}"/>
                </c:ext>
              </c:extLst>
            </c:dLbl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'дог по рег лиздат'!$A$3:$A$8</c:f>
              <c:strCache>
                <c:ptCount val="6"/>
                <c:pt idx="0">
                  <c:v>Москва</c:v>
                </c:pt>
                <c:pt idx="1">
                  <c:v>Калининградская обл.</c:v>
                </c:pt>
                <c:pt idx="2">
                  <c:v>Санкт-Петербург</c:v>
                </c:pt>
                <c:pt idx="3">
                  <c:v>Московская обл.</c:v>
                </c:pt>
                <c:pt idx="4">
                  <c:v>Татарстан</c:v>
                </c:pt>
                <c:pt idx="5">
                  <c:v>Остальные</c:v>
                </c:pt>
              </c:strCache>
            </c:strRef>
          </c:cat>
          <c:val>
            <c:numRef>
              <c:f>'дог по рег лиздат'!$B$3:$B$8</c:f>
              <c:numCache>
                <c:formatCode>0%</c:formatCode>
                <c:ptCount val="6"/>
                <c:pt idx="0">
                  <c:v>0.57886090997514317</c:v>
                </c:pt>
                <c:pt idx="1">
                  <c:v>0.11858856587052848</c:v>
                </c:pt>
                <c:pt idx="2">
                  <c:v>0.10381497892575381</c:v>
                </c:pt>
                <c:pt idx="3">
                  <c:v>8.9117043121149903E-2</c:v>
                </c:pt>
                <c:pt idx="4">
                  <c:v>2.6553550199935157E-2</c:v>
                </c:pt>
                <c:pt idx="5">
                  <c:v>7.7558412865602236E-2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ABB-4E13-A8D9-1667A7C65B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3.9830766812667126E-3"/>
          <c:w val="0.4665302830054045"/>
          <c:h val="0.99094122164683818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72A49C-5EB0-44DD-81A3-EE2D90365E9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E9855D2-40EA-42A0-8FA7-EEAFED7F0921}">
      <dgm:prSet phldrT="[Текст]" custT="1"/>
      <dgm:spPr>
        <a:noFill/>
        <a:ln>
          <a:noFill/>
        </a:ln>
      </dgm:spPr>
      <dgm:t>
        <a:bodyPr/>
        <a:lstStyle/>
        <a:p>
          <a:r>
            <a:rPr lang="ru-RU" sz="2000" b="1" dirty="0">
              <a:latin typeface="+mn-lt"/>
            </a:rPr>
            <a:t>Проверка контрагентов </a:t>
          </a:r>
        </a:p>
        <a:p>
          <a:r>
            <a:rPr lang="ru-RU" sz="2000" dirty="0">
              <a:latin typeface="+mn-lt"/>
            </a:rPr>
            <a:t>(признаки банкротства, СЧА, аудит, лицензии, оценка) </a:t>
          </a:r>
        </a:p>
      </dgm:t>
    </dgm:pt>
    <dgm:pt modelId="{AE2109D4-1F21-4000-8FD6-1248733EC631}" type="parTrans" cxnId="{353BCB02-F7FD-476B-861A-3026DECBB7CF}">
      <dgm:prSet/>
      <dgm:spPr/>
      <dgm:t>
        <a:bodyPr/>
        <a:lstStyle/>
        <a:p>
          <a:endParaRPr lang="ru-RU" sz="2400"/>
        </a:p>
      </dgm:t>
    </dgm:pt>
    <dgm:pt modelId="{968F6D90-7F66-47F5-8BAA-0BE9C9C7B624}" type="sibTrans" cxnId="{353BCB02-F7FD-476B-861A-3026DECBB7CF}">
      <dgm:prSet/>
      <dgm:spPr/>
      <dgm:t>
        <a:bodyPr/>
        <a:lstStyle/>
        <a:p>
          <a:endParaRPr lang="ru-RU" sz="2400"/>
        </a:p>
      </dgm:t>
    </dgm:pt>
    <dgm:pt modelId="{F8A7186E-5EAA-4BE1-B9F2-7567EEEAC28C}">
      <dgm:prSet custT="1"/>
      <dgm:spPr>
        <a:noFill/>
        <a:ln>
          <a:noFill/>
        </a:ln>
      </dgm:spPr>
      <dgm:t>
        <a:bodyPr/>
        <a:lstStyle/>
        <a:p>
          <a:r>
            <a:rPr lang="ru-RU" sz="2000" b="1" dirty="0">
              <a:latin typeface="+mn-lt"/>
            </a:rPr>
            <a:t>Процедура банкротства </a:t>
          </a:r>
        </a:p>
        <a:p>
          <a:r>
            <a:rPr lang="ru-RU" sz="2000" dirty="0">
              <a:latin typeface="+mn-lt"/>
            </a:rPr>
            <a:t>(ключевые этапы, собрания кредиторов, судебные акты)</a:t>
          </a:r>
        </a:p>
      </dgm:t>
    </dgm:pt>
    <dgm:pt modelId="{498980FE-40BC-4AC2-BB2F-3D98F8C19AFF}" type="parTrans" cxnId="{38D99301-1357-484F-BEC2-BC54D672502C}">
      <dgm:prSet/>
      <dgm:spPr/>
      <dgm:t>
        <a:bodyPr/>
        <a:lstStyle/>
        <a:p>
          <a:endParaRPr lang="ru-RU" sz="2400"/>
        </a:p>
      </dgm:t>
    </dgm:pt>
    <dgm:pt modelId="{EF8DBDF9-E3A6-485D-BFE5-E684E03C82F3}" type="sibTrans" cxnId="{38D99301-1357-484F-BEC2-BC54D672502C}">
      <dgm:prSet/>
      <dgm:spPr/>
      <dgm:t>
        <a:bodyPr/>
        <a:lstStyle/>
        <a:p>
          <a:endParaRPr lang="ru-RU" sz="2400"/>
        </a:p>
      </dgm:t>
    </dgm:pt>
    <dgm:pt modelId="{8E8ACACF-500A-4C84-B35A-CFAB9CC0B869}">
      <dgm:prSet custT="1"/>
      <dgm:spPr>
        <a:noFill/>
        <a:ln>
          <a:noFill/>
        </a:ln>
      </dgm:spPr>
      <dgm:t>
        <a:bodyPr/>
        <a:lstStyle/>
        <a:p>
          <a:r>
            <a:rPr lang="ru-RU" sz="2000" b="1" dirty="0">
              <a:latin typeface="+mn-lt"/>
            </a:rPr>
            <a:t>Торги</a:t>
          </a:r>
          <a:r>
            <a:rPr lang="ru-RU" sz="2000" dirty="0">
              <a:latin typeface="+mn-lt"/>
            </a:rPr>
            <a:t> </a:t>
          </a:r>
        </a:p>
        <a:p>
          <a:r>
            <a:rPr lang="ru-RU" sz="2000" dirty="0">
              <a:latin typeface="+mn-lt"/>
            </a:rPr>
            <a:t>(поиск имущества, продающегося с торгов)</a:t>
          </a:r>
        </a:p>
      </dgm:t>
    </dgm:pt>
    <dgm:pt modelId="{AB60980B-775D-48F3-A02C-3C2A976A4149}" type="parTrans" cxnId="{93DC57C5-D66A-4F75-AEC4-695ED2AA5E34}">
      <dgm:prSet/>
      <dgm:spPr/>
      <dgm:t>
        <a:bodyPr/>
        <a:lstStyle/>
        <a:p>
          <a:endParaRPr lang="ru-RU" sz="2400"/>
        </a:p>
      </dgm:t>
    </dgm:pt>
    <dgm:pt modelId="{04F2E2DD-7FCE-4C26-9DE7-E4D6188463E2}" type="sibTrans" cxnId="{93DC57C5-D66A-4F75-AEC4-695ED2AA5E34}">
      <dgm:prSet/>
      <dgm:spPr/>
      <dgm:t>
        <a:bodyPr/>
        <a:lstStyle/>
        <a:p>
          <a:endParaRPr lang="ru-RU" sz="2400"/>
        </a:p>
      </dgm:t>
    </dgm:pt>
    <dgm:pt modelId="{348986E1-F9EC-4285-8050-3023D240E69B}">
      <dgm:prSet custT="1"/>
      <dgm:spPr>
        <a:noFill/>
        <a:ln>
          <a:noFill/>
        </a:ln>
      </dgm:spPr>
      <dgm:t>
        <a:bodyPr/>
        <a:lstStyle/>
        <a:p>
          <a:r>
            <a:rPr lang="ru-RU" sz="2000" b="1" dirty="0">
              <a:latin typeface="+mn-lt"/>
            </a:rPr>
            <a:t>Обеспечительные интересы </a:t>
          </a:r>
        </a:p>
        <a:p>
          <a:r>
            <a:rPr lang="ru-RU" sz="2000" dirty="0">
              <a:latin typeface="+mn-lt"/>
            </a:rPr>
            <a:t>(проверка наличия обременений: залог, лизинг)</a:t>
          </a:r>
        </a:p>
      </dgm:t>
    </dgm:pt>
    <dgm:pt modelId="{F5F04F8E-90BE-4E5C-BB79-651F6ED27FAA}" type="parTrans" cxnId="{A8ACDE24-2C09-4814-9F16-114234D6B7BB}">
      <dgm:prSet/>
      <dgm:spPr/>
      <dgm:t>
        <a:bodyPr/>
        <a:lstStyle/>
        <a:p>
          <a:endParaRPr lang="ru-RU" sz="2400"/>
        </a:p>
      </dgm:t>
    </dgm:pt>
    <dgm:pt modelId="{8B96C0EC-787F-43FB-9B6E-3C98DF8368BD}" type="sibTrans" cxnId="{A8ACDE24-2C09-4814-9F16-114234D6B7BB}">
      <dgm:prSet/>
      <dgm:spPr/>
      <dgm:t>
        <a:bodyPr/>
        <a:lstStyle/>
        <a:p>
          <a:endParaRPr lang="ru-RU" sz="2400"/>
        </a:p>
      </dgm:t>
    </dgm:pt>
    <dgm:pt modelId="{B5D51FE8-61AA-4C08-9477-A5D9B33C1D7C}" type="pres">
      <dgm:prSet presAssocID="{ED72A49C-5EB0-44DD-81A3-EE2D90365E9A}" presName="Name0" presStyleCnt="0">
        <dgm:presLayoutVars>
          <dgm:chMax val="7"/>
          <dgm:chPref val="7"/>
          <dgm:dir/>
        </dgm:presLayoutVars>
      </dgm:prSet>
      <dgm:spPr/>
    </dgm:pt>
    <dgm:pt modelId="{784B531F-19B9-4C94-A685-D63049A4F41A}" type="pres">
      <dgm:prSet presAssocID="{ED72A49C-5EB0-44DD-81A3-EE2D90365E9A}" presName="Name1" presStyleCnt="0"/>
      <dgm:spPr/>
    </dgm:pt>
    <dgm:pt modelId="{F0F18469-423C-4104-B9C7-C42057FCB831}" type="pres">
      <dgm:prSet presAssocID="{ED72A49C-5EB0-44DD-81A3-EE2D90365E9A}" presName="cycle" presStyleCnt="0"/>
      <dgm:spPr/>
    </dgm:pt>
    <dgm:pt modelId="{B52020B0-F72C-436E-B03A-A2117D27EDE6}" type="pres">
      <dgm:prSet presAssocID="{ED72A49C-5EB0-44DD-81A3-EE2D90365E9A}" presName="srcNode" presStyleLbl="node1" presStyleIdx="0" presStyleCnt="4"/>
      <dgm:spPr/>
    </dgm:pt>
    <dgm:pt modelId="{8294BB2C-05AC-4747-8AB0-126312516961}" type="pres">
      <dgm:prSet presAssocID="{ED72A49C-5EB0-44DD-81A3-EE2D90365E9A}" presName="conn" presStyleLbl="parChTrans1D2" presStyleIdx="0" presStyleCnt="1"/>
      <dgm:spPr/>
    </dgm:pt>
    <dgm:pt modelId="{7A8F1A74-9429-48AE-BAFA-B094D1176FA1}" type="pres">
      <dgm:prSet presAssocID="{ED72A49C-5EB0-44DD-81A3-EE2D90365E9A}" presName="extraNode" presStyleLbl="node1" presStyleIdx="0" presStyleCnt="4"/>
      <dgm:spPr/>
    </dgm:pt>
    <dgm:pt modelId="{242C7F8A-82A7-4F18-8335-2FF4E8868769}" type="pres">
      <dgm:prSet presAssocID="{ED72A49C-5EB0-44DD-81A3-EE2D90365E9A}" presName="dstNode" presStyleLbl="node1" presStyleIdx="0" presStyleCnt="4"/>
      <dgm:spPr/>
    </dgm:pt>
    <dgm:pt modelId="{5E7207C0-EE30-43AE-91E5-009A6161A03E}" type="pres">
      <dgm:prSet presAssocID="{2E9855D2-40EA-42A0-8FA7-EEAFED7F0921}" presName="text_1" presStyleLbl="node1" presStyleIdx="0" presStyleCnt="4">
        <dgm:presLayoutVars>
          <dgm:bulletEnabled val="1"/>
        </dgm:presLayoutVars>
      </dgm:prSet>
      <dgm:spPr/>
    </dgm:pt>
    <dgm:pt modelId="{D11F6E10-8636-48B0-98D6-FB96F7BB31FE}" type="pres">
      <dgm:prSet presAssocID="{2E9855D2-40EA-42A0-8FA7-EEAFED7F0921}" presName="accent_1" presStyleCnt="0"/>
      <dgm:spPr/>
    </dgm:pt>
    <dgm:pt modelId="{E3B3A5A7-0D52-464B-B3D1-63D854EA1934}" type="pres">
      <dgm:prSet presAssocID="{2E9855D2-40EA-42A0-8FA7-EEAFED7F0921}" presName="accentRepeatNode" presStyleLbl="solidFgAcc1" presStyleIdx="0" presStyleCnt="4"/>
      <dgm:spPr/>
    </dgm:pt>
    <dgm:pt modelId="{E214B0B3-4195-4E4D-95C5-E95E231886DA}" type="pres">
      <dgm:prSet presAssocID="{F8A7186E-5EAA-4BE1-B9F2-7567EEEAC28C}" presName="text_2" presStyleLbl="node1" presStyleIdx="1" presStyleCnt="4">
        <dgm:presLayoutVars>
          <dgm:bulletEnabled val="1"/>
        </dgm:presLayoutVars>
      </dgm:prSet>
      <dgm:spPr/>
    </dgm:pt>
    <dgm:pt modelId="{CB6318CE-75F2-43FC-838A-0C7A947C6E71}" type="pres">
      <dgm:prSet presAssocID="{F8A7186E-5EAA-4BE1-B9F2-7567EEEAC28C}" presName="accent_2" presStyleCnt="0"/>
      <dgm:spPr/>
    </dgm:pt>
    <dgm:pt modelId="{587BB610-CF9C-4CF9-96E7-21F0324E18F9}" type="pres">
      <dgm:prSet presAssocID="{F8A7186E-5EAA-4BE1-B9F2-7567EEEAC28C}" presName="accentRepeatNode" presStyleLbl="solidFgAcc1" presStyleIdx="1" presStyleCnt="4"/>
      <dgm:spPr/>
    </dgm:pt>
    <dgm:pt modelId="{47D6E6C0-5EE8-4A7A-8DB1-14CB30D7383C}" type="pres">
      <dgm:prSet presAssocID="{8E8ACACF-500A-4C84-B35A-CFAB9CC0B869}" presName="text_3" presStyleLbl="node1" presStyleIdx="2" presStyleCnt="4">
        <dgm:presLayoutVars>
          <dgm:bulletEnabled val="1"/>
        </dgm:presLayoutVars>
      </dgm:prSet>
      <dgm:spPr/>
    </dgm:pt>
    <dgm:pt modelId="{2979D05D-E931-400F-BF25-63EEE31EBF88}" type="pres">
      <dgm:prSet presAssocID="{8E8ACACF-500A-4C84-B35A-CFAB9CC0B869}" presName="accent_3" presStyleCnt="0"/>
      <dgm:spPr/>
    </dgm:pt>
    <dgm:pt modelId="{34E51255-FB0C-4528-B0D2-C1234FE73CF4}" type="pres">
      <dgm:prSet presAssocID="{8E8ACACF-500A-4C84-B35A-CFAB9CC0B869}" presName="accentRepeatNode" presStyleLbl="solidFgAcc1" presStyleIdx="2" presStyleCnt="4"/>
      <dgm:spPr/>
    </dgm:pt>
    <dgm:pt modelId="{1F21E8E6-F3AA-4D36-8292-FD226B048765}" type="pres">
      <dgm:prSet presAssocID="{348986E1-F9EC-4285-8050-3023D240E69B}" presName="text_4" presStyleLbl="node1" presStyleIdx="3" presStyleCnt="4">
        <dgm:presLayoutVars>
          <dgm:bulletEnabled val="1"/>
        </dgm:presLayoutVars>
      </dgm:prSet>
      <dgm:spPr/>
    </dgm:pt>
    <dgm:pt modelId="{957E0C8B-8616-4E71-84CC-200F61E7E0AD}" type="pres">
      <dgm:prSet presAssocID="{348986E1-F9EC-4285-8050-3023D240E69B}" presName="accent_4" presStyleCnt="0"/>
      <dgm:spPr/>
    </dgm:pt>
    <dgm:pt modelId="{0A3B5931-4B37-450D-88DE-7931557EFC89}" type="pres">
      <dgm:prSet presAssocID="{348986E1-F9EC-4285-8050-3023D240E69B}" presName="accentRepeatNode" presStyleLbl="solidFgAcc1" presStyleIdx="3" presStyleCnt="4"/>
      <dgm:spPr/>
    </dgm:pt>
  </dgm:ptLst>
  <dgm:cxnLst>
    <dgm:cxn modelId="{38D99301-1357-484F-BEC2-BC54D672502C}" srcId="{ED72A49C-5EB0-44DD-81A3-EE2D90365E9A}" destId="{F8A7186E-5EAA-4BE1-B9F2-7567EEEAC28C}" srcOrd="1" destOrd="0" parTransId="{498980FE-40BC-4AC2-BB2F-3D98F8C19AFF}" sibTransId="{EF8DBDF9-E3A6-485D-BFE5-E684E03C82F3}"/>
    <dgm:cxn modelId="{353BCB02-F7FD-476B-861A-3026DECBB7CF}" srcId="{ED72A49C-5EB0-44DD-81A3-EE2D90365E9A}" destId="{2E9855D2-40EA-42A0-8FA7-EEAFED7F0921}" srcOrd="0" destOrd="0" parTransId="{AE2109D4-1F21-4000-8FD6-1248733EC631}" sibTransId="{968F6D90-7F66-47F5-8BAA-0BE9C9C7B624}"/>
    <dgm:cxn modelId="{A8ACDE24-2C09-4814-9F16-114234D6B7BB}" srcId="{ED72A49C-5EB0-44DD-81A3-EE2D90365E9A}" destId="{348986E1-F9EC-4285-8050-3023D240E69B}" srcOrd="3" destOrd="0" parTransId="{F5F04F8E-90BE-4E5C-BB79-651F6ED27FAA}" sibTransId="{8B96C0EC-787F-43FB-9B6E-3C98DF8368BD}"/>
    <dgm:cxn modelId="{9FA85575-B0BE-4177-BAD7-F8CBA98CE280}" type="presOf" srcId="{2E9855D2-40EA-42A0-8FA7-EEAFED7F0921}" destId="{5E7207C0-EE30-43AE-91E5-009A6161A03E}" srcOrd="0" destOrd="0" presId="urn:microsoft.com/office/officeart/2008/layout/VerticalCurvedList"/>
    <dgm:cxn modelId="{76204777-5617-4451-B39D-D10F641F1155}" type="presOf" srcId="{348986E1-F9EC-4285-8050-3023D240E69B}" destId="{1F21E8E6-F3AA-4D36-8292-FD226B048765}" srcOrd="0" destOrd="0" presId="urn:microsoft.com/office/officeart/2008/layout/VerticalCurvedList"/>
    <dgm:cxn modelId="{9AF9A283-2FC8-4058-9C96-8DB542EC3577}" type="presOf" srcId="{F8A7186E-5EAA-4BE1-B9F2-7567EEEAC28C}" destId="{E214B0B3-4195-4E4D-95C5-E95E231886DA}" srcOrd="0" destOrd="0" presId="urn:microsoft.com/office/officeart/2008/layout/VerticalCurvedList"/>
    <dgm:cxn modelId="{34615E92-DACF-49B7-9C46-65A4725AB7D1}" type="presOf" srcId="{ED72A49C-5EB0-44DD-81A3-EE2D90365E9A}" destId="{B5D51FE8-61AA-4C08-9477-A5D9B33C1D7C}" srcOrd="0" destOrd="0" presId="urn:microsoft.com/office/officeart/2008/layout/VerticalCurvedList"/>
    <dgm:cxn modelId="{204772C0-76DA-4E3D-8F99-789A89C368B7}" type="presOf" srcId="{8E8ACACF-500A-4C84-B35A-CFAB9CC0B869}" destId="{47D6E6C0-5EE8-4A7A-8DB1-14CB30D7383C}" srcOrd="0" destOrd="0" presId="urn:microsoft.com/office/officeart/2008/layout/VerticalCurvedList"/>
    <dgm:cxn modelId="{93DC57C5-D66A-4F75-AEC4-695ED2AA5E34}" srcId="{ED72A49C-5EB0-44DD-81A3-EE2D90365E9A}" destId="{8E8ACACF-500A-4C84-B35A-CFAB9CC0B869}" srcOrd="2" destOrd="0" parTransId="{AB60980B-775D-48F3-A02C-3C2A976A4149}" sibTransId="{04F2E2DD-7FCE-4C26-9DE7-E4D6188463E2}"/>
    <dgm:cxn modelId="{F2CEEDFE-A2EE-464F-9231-88A17896CB52}" type="presOf" srcId="{968F6D90-7F66-47F5-8BAA-0BE9C9C7B624}" destId="{8294BB2C-05AC-4747-8AB0-126312516961}" srcOrd="0" destOrd="0" presId="urn:microsoft.com/office/officeart/2008/layout/VerticalCurvedList"/>
    <dgm:cxn modelId="{05A83BC8-FA92-48CD-9AB2-167B29A68FC2}" type="presParOf" srcId="{B5D51FE8-61AA-4C08-9477-A5D9B33C1D7C}" destId="{784B531F-19B9-4C94-A685-D63049A4F41A}" srcOrd="0" destOrd="0" presId="urn:microsoft.com/office/officeart/2008/layout/VerticalCurvedList"/>
    <dgm:cxn modelId="{772707BB-4E63-45F8-840E-1CF28907952B}" type="presParOf" srcId="{784B531F-19B9-4C94-A685-D63049A4F41A}" destId="{F0F18469-423C-4104-B9C7-C42057FCB831}" srcOrd="0" destOrd="0" presId="urn:microsoft.com/office/officeart/2008/layout/VerticalCurvedList"/>
    <dgm:cxn modelId="{A690AFEB-9305-42F1-B7F1-EC87D05776BE}" type="presParOf" srcId="{F0F18469-423C-4104-B9C7-C42057FCB831}" destId="{B52020B0-F72C-436E-B03A-A2117D27EDE6}" srcOrd="0" destOrd="0" presId="urn:microsoft.com/office/officeart/2008/layout/VerticalCurvedList"/>
    <dgm:cxn modelId="{9768526E-28A7-4DD4-B488-738AEBE8CE71}" type="presParOf" srcId="{F0F18469-423C-4104-B9C7-C42057FCB831}" destId="{8294BB2C-05AC-4747-8AB0-126312516961}" srcOrd="1" destOrd="0" presId="urn:microsoft.com/office/officeart/2008/layout/VerticalCurvedList"/>
    <dgm:cxn modelId="{6F63F68A-B3FF-4738-9261-F0C38FB216E4}" type="presParOf" srcId="{F0F18469-423C-4104-B9C7-C42057FCB831}" destId="{7A8F1A74-9429-48AE-BAFA-B094D1176FA1}" srcOrd="2" destOrd="0" presId="urn:microsoft.com/office/officeart/2008/layout/VerticalCurvedList"/>
    <dgm:cxn modelId="{C0DA859E-144E-4943-903D-6A8C74DDBF00}" type="presParOf" srcId="{F0F18469-423C-4104-B9C7-C42057FCB831}" destId="{242C7F8A-82A7-4F18-8335-2FF4E8868769}" srcOrd="3" destOrd="0" presId="urn:microsoft.com/office/officeart/2008/layout/VerticalCurvedList"/>
    <dgm:cxn modelId="{E1976A71-105F-4010-A21E-A2C5400A4CEF}" type="presParOf" srcId="{784B531F-19B9-4C94-A685-D63049A4F41A}" destId="{5E7207C0-EE30-43AE-91E5-009A6161A03E}" srcOrd="1" destOrd="0" presId="urn:microsoft.com/office/officeart/2008/layout/VerticalCurvedList"/>
    <dgm:cxn modelId="{360B7A34-3A93-4C1D-87B8-0402929BF66B}" type="presParOf" srcId="{784B531F-19B9-4C94-A685-D63049A4F41A}" destId="{D11F6E10-8636-48B0-98D6-FB96F7BB31FE}" srcOrd="2" destOrd="0" presId="urn:microsoft.com/office/officeart/2008/layout/VerticalCurvedList"/>
    <dgm:cxn modelId="{532DD865-83BB-4115-869D-D074B7DD442A}" type="presParOf" srcId="{D11F6E10-8636-48B0-98D6-FB96F7BB31FE}" destId="{E3B3A5A7-0D52-464B-B3D1-63D854EA1934}" srcOrd="0" destOrd="0" presId="urn:microsoft.com/office/officeart/2008/layout/VerticalCurvedList"/>
    <dgm:cxn modelId="{742BF72E-BB28-43E8-859C-0CF269582ED7}" type="presParOf" srcId="{784B531F-19B9-4C94-A685-D63049A4F41A}" destId="{E214B0B3-4195-4E4D-95C5-E95E231886DA}" srcOrd="3" destOrd="0" presId="urn:microsoft.com/office/officeart/2008/layout/VerticalCurvedList"/>
    <dgm:cxn modelId="{B19629E8-FDDE-4639-A678-48EADB76C21B}" type="presParOf" srcId="{784B531F-19B9-4C94-A685-D63049A4F41A}" destId="{CB6318CE-75F2-43FC-838A-0C7A947C6E71}" srcOrd="4" destOrd="0" presId="urn:microsoft.com/office/officeart/2008/layout/VerticalCurvedList"/>
    <dgm:cxn modelId="{353F7354-565C-470E-8912-2112AB9916BE}" type="presParOf" srcId="{CB6318CE-75F2-43FC-838A-0C7A947C6E71}" destId="{587BB610-CF9C-4CF9-96E7-21F0324E18F9}" srcOrd="0" destOrd="0" presId="urn:microsoft.com/office/officeart/2008/layout/VerticalCurvedList"/>
    <dgm:cxn modelId="{2F86E472-221E-4093-89A4-FBD17B947098}" type="presParOf" srcId="{784B531F-19B9-4C94-A685-D63049A4F41A}" destId="{47D6E6C0-5EE8-4A7A-8DB1-14CB30D7383C}" srcOrd="5" destOrd="0" presId="urn:microsoft.com/office/officeart/2008/layout/VerticalCurvedList"/>
    <dgm:cxn modelId="{698C9700-33FC-41AE-925B-012D594D95E7}" type="presParOf" srcId="{784B531F-19B9-4C94-A685-D63049A4F41A}" destId="{2979D05D-E931-400F-BF25-63EEE31EBF88}" srcOrd="6" destOrd="0" presId="urn:microsoft.com/office/officeart/2008/layout/VerticalCurvedList"/>
    <dgm:cxn modelId="{7E7D44F3-4B7D-4BF6-B420-976CC0B96A3E}" type="presParOf" srcId="{2979D05D-E931-400F-BF25-63EEE31EBF88}" destId="{34E51255-FB0C-4528-B0D2-C1234FE73CF4}" srcOrd="0" destOrd="0" presId="urn:microsoft.com/office/officeart/2008/layout/VerticalCurvedList"/>
    <dgm:cxn modelId="{03F52EEA-4232-4543-8D0B-6A99F6BADD4C}" type="presParOf" srcId="{784B531F-19B9-4C94-A685-D63049A4F41A}" destId="{1F21E8E6-F3AA-4D36-8292-FD226B048765}" srcOrd="7" destOrd="0" presId="urn:microsoft.com/office/officeart/2008/layout/VerticalCurvedList"/>
    <dgm:cxn modelId="{A0AC1650-A0D5-4FFB-8A1B-8B8F69AD9C5B}" type="presParOf" srcId="{784B531F-19B9-4C94-A685-D63049A4F41A}" destId="{957E0C8B-8616-4E71-84CC-200F61E7E0AD}" srcOrd="8" destOrd="0" presId="urn:microsoft.com/office/officeart/2008/layout/VerticalCurvedList"/>
    <dgm:cxn modelId="{9D666A7E-766C-4D57-8FF5-C12CBD503AFD}" type="presParOf" srcId="{957E0C8B-8616-4E71-84CC-200F61E7E0AD}" destId="{0A3B5931-4B37-450D-88DE-7931557EFC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4BB2C-05AC-4747-8AB0-126312516961}">
      <dsp:nvSpPr>
        <dsp:cNvPr id="0" name=""/>
        <dsp:cNvSpPr/>
      </dsp:nvSpPr>
      <dsp:spPr>
        <a:xfrm>
          <a:off x="-4528825" y="-694448"/>
          <a:ext cx="5394994" cy="5394994"/>
        </a:xfrm>
        <a:prstGeom prst="blockArc">
          <a:avLst>
            <a:gd name="adj1" fmla="val 18900000"/>
            <a:gd name="adj2" fmla="val 2700000"/>
            <a:gd name="adj3" fmla="val 4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7207C0-EE30-43AE-91E5-009A6161A03E}">
      <dsp:nvSpPr>
        <dsp:cNvPr id="0" name=""/>
        <dsp:cNvSpPr/>
      </dsp:nvSpPr>
      <dsp:spPr>
        <a:xfrm>
          <a:off x="453701" y="307988"/>
          <a:ext cx="8062105" cy="61629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918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+mn-lt"/>
            </a:rPr>
            <a:t>Проверка контрагентов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n-lt"/>
            </a:rPr>
            <a:t>(признаки банкротства, СЧА, аудит, лицензии, оценка) </a:t>
          </a:r>
        </a:p>
      </dsp:txBody>
      <dsp:txXfrm>
        <a:off x="453701" y="307988"/>
        <a:ext cx="8062105" cy="616297"/>
      </dsp:txXfrm>
    </dsp:sp>
    <dsp:sp modelId="{E3B3A5A7-0D52-464B-B3D1-63D854EA1934}">
      <dsp:nvSpPr>
        <dsp:cNvPr id="0" name=""/>
        <dsp:cNvSpPr/>
      </dsp:nvSpPr>
      <dsp:spPr>
        <a:xfrm>
          <a:off x="68514" y="230951"/>
          <a:ext cx="770372" cy="7703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4B0B3-4195-4E4D-95C5-E95E231886DA}">
      <dsp:nvSpPr>
        <dsp:cNvPr id="0" name=""/>
        <dsp:cNvSpPr/>
      </dsp:nvSpPr>
      <dsp:spPr>
        <a:xfrm>
          <a:off x="807038" y="1232595"/>
          <a:ext cx="7708768" cy="61629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918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+mn-lt"/>
            </a:rPr>
            <a:t>Процедура банкротства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n-lt"/>
            </a:rPr>
            <a:t>(ключевые этапы, собрания кредиторов, судебные акты)</a:t>
          </a:r>
        </a:p>
      </dsp:txBody>
      <dsp:txXfrm>
        <a:off x="807038" y="1232595"/>
        <a:ext cx="7708768" cy="616297"/>
      </dsp:txXfrm>
    </dsp:sp>
    <dsp:sp modelId="{587BB610-CF9C-4CF9-96E7-21F0324E18F9}">
      <dsp:nvSpPr>
        <dsp:cNvPr id="0" name=""/>
        <dsp:cNvSpPr/>
      </dsp:nvSpPr>
      <dsp:spPr>
        <a:xfrm>
          <a:off x="421852" y="1155558"/>
          <a:ext cx="770372" cy="7703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6E6C0-5EE8-4A7A-8DB1-14CB30D7383C}">
      <dsp:nvSpPr>
        <dsp:cNvPr id="0" name=""/>
        <dsp:cNvSpPr/>
      </dsp:nvSpPr>
      <dsp:spPr>
        <a:xfrm>
          <a:off x="807038" y="2157203"/>
          <a:ext cx="7708768" cy="61629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918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+mn-lt"/>
            </a:rPr>
            <a:t>Торги</a:t>
          </a:r>
          <a:r>
            <a:rPr lang="ru-RU" sz="2000" kern="1200" dirty="0">
              <a:latin typeface="+mn-lt"/>
            </a:rPr>
            <a:t>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n-lt"/>
            </a:rPr>
            <a:t>(поиск имущества, продающегося с торгов)</a:t>
          </a:r>
        </a:p>
      </dsp:txBody>
      <dsp:txXfrm>
        <a:off x="807038" y="2157203"/>
        <a:ext cx="7708768" cy="616297"/>
      </dsp:txXfrm>
    </dsp:sp>
    <dsp:sp modelId="{34E51255-FB0C-4528-B0D2-C1234FE73CF4}">
      <dsp:nvSpPr>
        <dsp:cNvPr id="0" name=""/>
        <dsp:cNvSpPr/>
      </dsp:nvSpPr>
      <dsp:spPr>
        <a:xfrm>
          <a:off x="421852" y="2080165"/>
          <a:ext cx="770372" cy="7703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1E8E6-F3AA-4D36-8292-FD226B048765}">
      <dsp:nvSpPr>
        <dsp:cNvPr id="0" name=""/>
        <dsp:cNvSpPr/>
      </dsp:nvSpPr>
      <dsp:spPr>
        <a:xfrm>
          <a:off x="453701" y="3081810"/>
          <a:ext cx="8062105" cy="61629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918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+mn-lt"/>
            </a:rPr>
            <a:t>Обеспечительные интересы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n-lt"/>
            </a:rPr>
            <a:t>(проверка наличия обременений: залог, лизинг)</a:t>
          </a:r>
        </a:p>
      </dsp:txBody>
      <dsp:txXfrm>
        <a:off x="453701" y="3081810"/>
        <a:ext cx="8062105" cy="616297"/>
      </dsp:txXfrm>
    </dsp:sp>
    <dsp:sp modelId="{0A3B5931-4B37-450D-88DE-7931557EFC89}">
      <dsp:nvSpPr>
        <dsp:cNvPr id="0" name=""/>
        <dsp:cNvSpPr/>
      </dsp:nvSpPr>
      <dsp:spPr>
        <a:xfrm>
          <a:off x="68514" y="3004773"/>
          <a:ext cx="770372" cy="7703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18428-02C6-4FB7-B839-3326BA02203C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96233-E39D-45A3-B0A5-DD458AC79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578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96233-E39D-45A3-B0A5-DD458AC797E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961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96233-E39D-45A3-B0A5-DD458AC797E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634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96233-E39D-45A3-B0A5-DD458AC797E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714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96233-E39D-45A3-B0A5-DD458AC797E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404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96233-E39D-45A3-B0A5-DD458AC797E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87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96233-E39D-45A3-B0A5-DD458AC797E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999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96233-E39D-45A3-B0A5-DD458AC797E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707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96233-E39D-45A3-B0A5-DD458AC797E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693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96233-E39D-45A3-B0A5-DD458AC797E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414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96233-E39D-45A3-B0A5-DD458AC797E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4194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96233-E39D-45A3-B0A5-DD458AC797E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603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96233-E39D-45A3-B0A5-DD458AC797E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745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96233-E39D-45A3-B0A5-DD458AC797E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605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96233-E39D-45A3-B0A5-DD458AC797E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7790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96233-E39D-45A3-B0A5-DD458AC797E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756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96233-E39D-45A3-B0A5-DD458AC797E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61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96233-E39D-45A3-B0A5-DD458AC797E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7788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96233-E39D-45A3-B0A5-DD458AC797ED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317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96233-E39D-45A3-B0A5-DD458AC797E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663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96233-E39D-45A3-B0A5-DD458AC797E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740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96233-E39D-45A3-B0A5-DD458AC797E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704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96233-E39D-45A3-B0A5-DD458AC797E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578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96233-E39D-45A3-B0A5-DD458AC797E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270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96233-E39D-45A3-B0A5-DD458AC797E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560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96233-E39D-45A3-B0A5-DD458AC797E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609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F21A54-7393-4C4A-9168-351E834E6C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52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DD4FE-2D9A-4992-885A-8DDAC507B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8A5DEF-46B7-4137-90B0-DAF1589FC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7B8DB7-7185-423B-BDA1-3E5B80E6D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3505-B940-4901-B3F8-49C4980C91E6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D1BEE7-AF49-4346-8CB4-8D497AA6B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57DA40-098D-4266-93BC-4439A2AA7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4FCD-5ADF-45B2-B483-DED3268A3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49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7842B9B-4B07-4C5D-894A-50F49D2158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C95DF9-EA00-4525-AB5E-6AC001503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E82ECF-1458-4AFE-9C9E-14A3773B9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3505-B940-4901-B3F8-49C4980C91E6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CBF592-D34B-475F-ADC0-B70FCC31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C6D5F-8436-43EA-93AA-78E087EEA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4FCD-5ADF-45B2-B483-DED3268A3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627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D46F-7732-4B28-8073-7CF01E06D9C8}" type="datetime1">
              <a:rPr lang="ru-RU" smtClean="0"/>
              <a:pPr/>
              <a:t>01.06.2023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415-B0BA-0F43-BE7E-6DB9925742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3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D0D867-FB0A-4C74-BF4F-83CC66F2B5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2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E66495-1478-4679-AC1B-FB2093CE8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8BD833-6010-4F94-8980-AD2A3853E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D530EC-5114-4C9A-8F86-6DEA2B93D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3505-B940-4901-B3F8-49C4980C91E6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A1B1F0-159A-4BB8-8A21-E452843D7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DCF8B1-37CF-44E6-81D5-35918FC7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4FCD-5ADF-45B2-B483-DED3268A3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98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B5E86B-7418-4241-8222-C99DE4479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67B25E-8CB1-4B68-A5B2-9E53B59C34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87DB45-4546-4445-930F-FF2563EEA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CAF031-F63F-4119-BDCE-59C5B60E0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3505-B940-4901-B3F8-49C4980C91E6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29F116-D177-4672-840B-884722A58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1D0200-537A-4CBD-895B-0C5D159FC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4FCD-5ADF-45B2-B483-DED3268A3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05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5977A-2D06-49C8-90B8-BC105009A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84DBAF-C95E-40BC-8351-AAFA7B707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6E4CE3-436C-4709-A1EE-FFEC6E622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4F1DAC6-C10C-497E-A469-02F7F6F6B8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55B056-01E3-4340-A4BE-77E9C7E24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81B2AA6-569B-454F-9B0E-13B151C59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3505-B940-4901-B3F8-49C4980C91E6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D70E783-03CD-4622-9511-AB394EEBD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CC5F552-1A0A-4A83-BE89-2BC14710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4FCD-5ADF-45B2-B483-DED3268A3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567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E8C7E-0280-4FC8-9CC0-53713CAAA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31D5045-E1B2-489A-B5A4-A44659DA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3505-B940-4901-B3F8-49C4980C91E6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ED2AC54-7FD7-462B-B7AA-F82AD8CC5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DFD26A7-3D9E-4D43-A517-FE4A458E5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4FCD-5ADF-45B2-B483-DED3268A3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692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5F4943A-35CA-4F32-8402-685C78793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3505-B940-4901-B3F8-49C4980C91E6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6241630-C64F-413F-9302-229449C09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4F1D61-0CF8-42C6-8B69-DC3AAACE3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4FCD-5ADF-45B2-B483-DED3268A3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84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AB53B-9C23-4006-A768-A2F63B339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F14C07-9E5F-47AC-98C3-759C418B2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2B86FF-0D70-4A32-92B1-A018DCDD7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96A5DD-2520-4515-85EA-2B8F35115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3505-B940-4901-B3F8-49C4980C91E6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D686CD-F5BA-4517-B28D-6227CCD46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437AB1-EFF1-49C9-85D8-99A325CA1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4FCD-5ADF-45B2-B483-DED3268A3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021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329E1E-80FC-4532-925D-8159C82D4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BF7842-36CC-4099-8ACE-1735E3C253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3479FA-7133-478D-A155-916FAEF5B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FF346A-DC26-417A-A442-0A02D637B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3505-B940-4901-B3F8-49C4980C91E6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6EE43B-4D30-453B-B29D-010B2009B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ACE08A-0348-470C-8243-CAA647BE5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4FCD-5ADF-45B2-B483-DED3268A3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04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CB8098-8B90-44EB-9D85-F850A57AD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DE19C5-4DD0-4663-87B1-49241CF41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88579D-63ED-4EDB-9BF9-FD7DB31F1A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43505-B940-4901-B3F8-49C4980C91E6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39ECC1-B393-415E-A609-2F9D6D69A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1AC904-D3FD-4FA2-88E7-071FA818C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34FCD-5ADF-45B2-B483-DED3268A3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56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edresurs.ru/help#xmlhel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edresurs.ru/help#additiona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732543F-7DA3-46EB-BCE4-BAB6EEF15E59}"/>
              </a:ext>
            </a:extLst>
          </p:cNvPr>
          <p:cNvSpPr txBox="1"/>
          <p:nvPr/>
        </p:nvSpPr>
        <p:spPr>
          <a:xfrm>
            <a:off x="360219" y="2228833"/>
            <a:ext cx="5674293" cy="836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8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Лизинг в России:</a:t>
            </a:r>
            <a:br>
              <a:rPr lang="ru-RU" sz="28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статистика </a:t>
            </a:r>
            <a:r>
              <a:rPr lang="ru-RU" sz="2800" b="1" spc="-2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Федресурса</a:t>
            </a:r>
            <a:endParaRPr lang="ru-RU" sz="2800" b="1" spc="-2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F41947-91FD-4ED3-BAC2-B396231DA785}"/>
              </a:ext>
            </a:extLst>
          </p:cNvPr>
          <p:cNvSpPr txBox="1"/>
          <p:nvPr/>
        </p:nvSpPr>
        <p:spPr>
          <a:xfrm>
            <a:off x="5545117" y="3889954"/>
            <a:ext cx="6380522" cy="21448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8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Юхнин Алексей Владимирович, </a:t>
            </a:r>
            <a:r>
              <a:rPr lang="ru-RU" sz="2400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Исполнительный директор Службы финансово-экономической информации, группа «Интерфакс», руководитель проекта «Федресурс»</a:t>
            </a:r>
          </a:p>
        </p:txBody>
      </p:sp>
    </p:spTree>
    <p:extLst>
      <p:ext uri="{BB962C8B-B14F-4D97-AF65-F5344CB8AC3E}">
        <p14:creationId xmlns:p14="http://schemas.microsoft.com/office/powerpoint/2010/main" val="2555803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B4E8EB17-5557-4E7F-9CA4-EDC5C1BEDF7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19756" y="6437363"/>
            <a:ext cx="91167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2F34FCD-5ADF-45B2-B483-DED3268A3C6B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71E25A-D1BA-4351-9332-75EB04E6980E}"/>
              </a:ext>
            </a:extLst>
          </p:cNvPr>
          <p:cNvSpPr txBox="1"/>
          <p:nvPr/>
        </p:nvSpPr>
        <p:spPr>
          <a:xfrm>
            <a:off x="658813" y="1084925"/>
            <a:ext cx="942729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rgbClr val="4547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закон от 28.04.2023 № 167-ФЗ "О внесении изменений в статью 10 Федерального закона "О финансовой аренде (лизинге)" и статью 7-1 Федерального закона "О государственной регистрации юридических лиц и индивидуальных предпринимателей"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8B3920-C691-4BD1-845A-15E2A67B23F0}"/>
              </a:ext>
            </a:extLst>
          </p:cNvPr>
          <p:cNvSpPr txBox="1"/>
          <p:nvPr/>
        </p:nvSpPr>
        <p:spPr>
          <a:xfrm>
            <a:off x="3310516" y="178252"/>
            <a:ext cx="421077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Лизинг в России:</a:t>
            </a:r>
            <a:b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статистика </a:t>
            </a:r>
            <a:r>
              <a:rPr lang="ru-RU" sz="1200" b="1" spc="-2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Федресурса</a:t>
            </a:r>
            <a:endParaRPr lang="ru-RU" sz="1200" b="1" spc="-2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Объект 3"/>
          <p:cNvSpPr txBox="1">
            <a:spLocks/>
          </p:cNvSpPr>
          <p:nvPr/>
        </p:nvSpPr>
        <p:spPr>
          <a:xfrm>
            <a:off x="540996" y="2761674"/>
            <a:ext cx="9748312" cy="34279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900"/>
              </a:spcAft>
              <a:buClr>
                <a:srgbClr val="4C75AB"/>
              </a:buClr>
              <a:buFont typeface="Wingdings" pitchFamily="2" charset="2"/>
              <a:buChar char="§"/>
            </a:pPr>
            <a:r>
              <a:rPr lang="ru-RU" sz="2400" dirty="0"/>
              <a:t>Публикация в реестре сведений о заключении договора финансовой аренды (лизинга) после передачи предмета лизинга, а не сразу после заключения договора лизинга</a:t>
            </a:r>
          </a:p>
          <a:p>
            <a:pPr>
              <a:spcAft>
                <a:spcPts val="900"/>
              </a:spcAft>
              <a:buClr>
                <a:srgbClr val="4C75AB"/>
              </a:buClr>
              <a:buFont typeface="Wingdings" pitchFamily="2" charset="2"/>
              <a:buChar char="§"/>
            </a:pPr>
            <a:r>
              <a:rPr lang="ru-RU" sz="2400" dirty="0"/>
              <a:t>Публикация в реестре изменений сведений о предмете лизинга, а именно: изменений цифрового, буквенного обозначений имущества или объекта прав либо комбинации таких обозначений, даты окончания срока лизинга, а также сведений о лизингополучателе</a:t>
            </a:r>
          </a:p>
          <a:p>
            <a:pPr marL="0" indent="0">
              <a:spcAft>
                <a:spcPts val="900"/>
              </a:spcAft>
              <a:buClr>
                <a:srgbClr val="4C75AB"/>
              </a:buClr>
              <a:buNone/>
            </a:pPr>
            <a:r>
              <a:rPr lang="ru-RU" sz="2400" dirty="0"/>
              <a:t>Закон вступит в силу через 90 дней после официального опубликования</a:t>
            </a:r>
          </a:p>
        </p:txBody>
      </p:sp>
    </p:spTree>
    <p:extLst>
      <p:ext uri="{BB962C8B-B14F-4D97-AF65-F5344CB8AC3E}">
        <p14:creationId xmlns:p14="http://schemas.microsoft.com/office/powerpoint/2010/main" val="2973135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B4E8EB17-5557-4E7F-9CA4-EDC5C1BEDF7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19756" y="6437363"/>
            <a:ext cx="91167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2F34FCD-5ADF-45B2-B483-DED3268A3C6B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71E25A-D1BA-4351-9332-75EB04E6980E}"/>
              </a:ext>
            </a:extLst>
          </p:cNvPr>
          <p:cNvSpPr txBox="1"/>
          <p:nvPr/>
        </p:nvSpPr>
        <p:spPr>
          <a:xfrm>
            <a:off x="658813" y="1084925"/>
            <a:ext cx="846069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547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Загрузка из </a:t>
            </a:r>
            <a:r>
              <a:rPr lang="en-US" sz="2400" b="1" dirty="0">
                <a:solidFill>
                  <a:srgbClr val="4547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XML </a:t>
            </a:r>
            <a:r>
              <a:rPr lang="ru-RU" sz="2400" b="1" dirty="0">
                <a:solidFill>
                  <a:srgbClr val="4547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публикация через сервис: доля в общем числе публикаций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8B3920-C691-4BD1-845A-15E2A67B23F0}"/>
              </a:ext>
            </a:extLst>
          </p:cNvPr>
          <p:cNvSpPr txBox="1"/>
          <p:nvPr/>
        </p:nvSpPr>
        <p:spPr>
          <a:xfrm>
            <a:off x="3310516" y="178252"/>
            <a:ext cx="421077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Лизинг в России:</a:t>
            </a:r>
            <a:b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статистика </a:t>
            </a:r>
            <a:r>
              <a:rPr lang="ru-RU" sz="1200" b="1" spc="-2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Федресурса</a:t>
            </a:r>
            <a:endParaRPr lang="ru-RU" sz="1200" b="1" spc="-2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658813" y="2048925"/>
          <a:ext cx="10720383" cy="32783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8983">
                  <a:extLst>
                    <a:ext uri="{9D8B030D-6E8A-4147-A177-3AD203B41FA5}">
                      <a16:colId xmlns:a16="http://schemas.microsoft.com/office/drawing/2014/main" val="625123309"/>
                    </a:ext>
                  </a:extLst>
                </a:gridCol>
                <a:gridCol w="2002850">
                  <a:extLst>
                    <a:ext uri="{9D8B030D-6E8A-4147-A177-3AD203B41FA5}">
                      <a16:colId xmlns:a16="http://schemas.microsoft.com/office/drawing/2014/main" val="734829724"/>
                    </a:ext>
                  </a:extLst>
                </a:gridCol>
                <a:gridCol w="2002850">
                  <a:extLst>
                    <a:ext uri="{9D8B030D-6E8A-4147-A177-3AD203B41FA5}">
                      <a16:colId xmlns:a16="http://schemas.microsoft.com/office/drawing/2014/main" val="2730772544"/>
                    </a:ext>
                  </a:extLst>
                </a:gridCol>
                <a:gridCol w="2002850">
                  <a:extLst>
                    <a:ext uri="{9D8B030D-6E8A-4147-A177-3AD203B41FA5}">
                      <a16:colId xmlns:a16="http://schemas.microsoft.com/office/drawing/2014/main" val="69222458"/>
                    </a:ext>
                  </a:extLst>
                </a:gridCol>
                <a:gridCol w="2002850">
                  <a:extLst>
                    <a:ext uri="{9D8B030D-6E8A-4147-A177-3AD203B41FA5}">
                      <a16:colId xmlns:a16="http://schemas.microsoft.com/office/drawing/2014/main" val="3976625273"/>
                    </a:ext>
                  </a:extLst>
                </a:gridCol>
              </a:tblGrid>
              <a:tr h="530443">
                <a:tc rowSpan="2"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XML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сервиса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784279"/>
                  </a:ext>
                </a:extLst>
              </a:tr>
              <a:tr h="530443">
                <a:tc vMerge="1"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кв. 2023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кв. 2023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378120"/>
                  </a:ext>
                </a:extLst>
              </a:tr>
              <a:tr h="530443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Заключение договора лизинга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36757028"/>
                  </a:ext>
                </a:extLst>
              </a:tr>
              <a:tr h="530443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Изменение договора лизинга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6408002"/>
                  </a:ext>
                </a:extLst>
              </a:tr>
              <a:tr h="530443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Прекращение договора лизинга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7260461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34303" y="5503887"/>
            <a:ext cx="10831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600" b="1" dirty="0">
                <a:solidFill>
                  <a:srgbClr val="000000"/>
                </a:solidFill>
              </a:rPr>
              <a:t>Возможна загрузка в реестр сообщений отдельных типов из собственных </a:t>
            </a:r>
            <a:r>
              <a:rPr lang="ru-RU" sz="1600" b="1" dirty="0">
                <a:solidFill>
                  <a:srgbClr val="2E6ABF"/>
                </a:solidFill>
                <a:hlinkClick r:id="rId3"/>
              </a:rPr>
              <a:t>XML файлов</a:t>
            </a:r>
            <a:r>
              <a:rPr lang="ru-RU" sz="1600" b="1" dirty="0">
                <a:solidFill>
                  <a:srgbClr val="000000"/>
                </a:solidFill>
              </a:rPr>
              <a:t> и тарификации по фиксированной </a:t>
            </a:r>
            <a:r>
              <a:rPr lang="ru-RU" sz="1600" b="1" dirty="0">
                <a:solidFill>
                  <a:srgbClr val="2E6ABF"/>
                </a:solidFill>
                <a:hlinkClick r:id="rId4"/>
              </a:rPr>
              <a:t>абонентской плате</a:t>
            </a:r>
            <a:r>
              <a:rPr lang="ru-RU" sz="1600" b="1" dirty="0">
                <a:solidFill>
                  <a:srgbClr val="000000"/>
                </a:solidFill>
              </a:rPr>
              <a:t>, вне зависимости от количества сообщений</a:t>
            </a:r>
            <a:endParaRPr lang="ru-RU" sz="1600" b="1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9364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A5300A-FC31-40E2-BC47-0DE88008AC94}"/>
              </a:ext>
            </a:extLst>
          </p:cNvPr>
          <p:cNvSpPr txBox="1"/>
          <p:nvPr/>
        </p:nvSpPr>
        <p:spPr>
          <a:xfrm>
            <a:off x="5560264" y="3638725"/>
            <a:ext cx="6380522" cy="2821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ru-RU" sz="3800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Аналитическое исследование отрасли на основе отчетности лизинговых компаний</a:t>
            </a:r>
            <a:br>
              <a:rPr lang="ru-RU" sz="3800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800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(на 01.04.2023)</a:t>
            </a:r>
            <a:endParaRPr lang="ru-RU" spc="-2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707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B4E8EB17-5557-4E7F-9CA4-EDC5C1BEDF7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19756" y="6437363"/>
            <a:ext cx="91167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2F34FCD-5ADF-45B2-B483-DED3268A3C6B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71E25A-D1BA-4351-9332-75EB04E6980E}"/>
              </a:ext>
            </a:extLst>
          </p:cNvPr>
          <p:cNvSpPr txBox="1"/>
          <p:nvPr/>
        </p:nvSpPr>
        <p:spPr>
          <a:xfrm>
            <a:off x="658813" y="1084925"/>
            <a:ext cx="84606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547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предметов и договоров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8B3920-C691-4BD1-845A-15E2A67B23F0}"/>
              </a:ext>
            </a:extLst>
          </p:cNvPr>
          <p:cNvSpPr txBox="1"/>
          <p:nvPr/>
        </p:nvSpPr>
        <p:spPr>
          <a:xfrm>
            <a:off x="3310516" y="178252"/>
            <a:ext cx="421077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Лизинг в России:</a:t>
            </a:r>
            <a:b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статистика </a:t>
            </a:r>
            <a:r>
              <a:rPr lang="ru-RU" sz="1200" b="1" spc="-2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Федресурса</a:t>
            </a:r>
            <a:endParaRPr lang="ru-RU" sz="1200" b="1" spc="-2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4398" y="5635358"/>
            <a:ext cx="97420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Источник данных: Исследование Подкомитета ТПП РФ по лизингу и НП "ЛИЗИНГОВЫЙ СОЮЗ" совместно с </a:t>
            </a:r>
            <a:r>
              <a:rPr lang="ru-RU" sz="1350" dirty="0" err="1"/>
              <a:t>Федресурсом</a:t>
            </a:r>
            <a:r>
              <a:rPr lang="ru-RU" sz="1350" dirty="0"/>
              <a:t>. </a:t>
            </a:r>
            <a:endParaRPr lang="en-US" sz="1350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6895913"/>
              </p:ext>
            </p:extLst>
          </p:nvPr>
        </p:nvGraphicFramePr>
        <p:xfrm>
          <a:off x="561976" y="1280160"/>
          <a:ext cx="10641733" cy="419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6730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B4E8EB17-5557-4E7F-9CA4-EDC5C1BEDF7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19756" y="6437363"/>
            <a:ext cx="91167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2F34FCD-5ADF-45B2-B483-DED3268A3C6B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71E25A-D1BA-4351-9332-75EB04E6980E}"/>
              </a:ext>
            </a:extLst>
          </p:cNvPr>
          <p:cNvSpPr txBox="1"/>
          <p:nvPr/>
        </p:nvSpPr>
        <p:spPr>
          <a:xfrm>
            <a:off x="658813" y="1084925"/>
            <a:ext cx="84606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547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лизингодателей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8B3920-C691-4BD1-845A-15E2A67B23F0}"/>
              </a:ext>
            </a:extLst>
          </p:cNvPr>
          <p:cNvSpPr txBox="1"/>
          <p:nvPr/>
        </p:nvSpPr>
        <p:spPr>
          <a:xfrm>
            <a:off x="3310516" y="178252"/>
            <a:ext cx="421077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Лизинг в России:</a:t>
            </a:r>
            <a:b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статистика </a:t>
            </a:r>
            <a:r>
              <a:rPr lang="ru-RU" sz="1200" b="1" spc="-2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Федресурса</a:t>
            </a:r>
            <a:endParaRPr lang="ru-RU" sz="1200" b="1" spc="-2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5089" y="6137281"/>
            <a:ext cx="97420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Источник данных: Исследование Подкомитета ТПП РФ по лизингу и НП "ЛИЗИНГОВЫЙ СОЮЗ" совместно с </a:t>
            </a:r>
            <a:r>
              <a:rPr lang="ru-RU" sz="1350" dirty="0" err="1"/>
              <a:t>Федресурсом</a:t>
            </a:r>
            <a:r>
              <a:rPr lang="ru-RU" sz="1350" dirty="0"/>
              <a:t>. </a:t>
            </a:r>
            <a:endParaRPr lang="en-US" sz="1350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341363"/>
              </p:ext>
            </p:extLst>
          </p:nvPr>
        </p:nvGraphicFramePr>
        <p:xfrm>
          <a:off x="561976" y="1280160"/>
          <a:ext cx="10641733" cy="419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8707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B4E8EB17-5557-4E7F-9CA4-EDC5C1BEDF7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19756" y="6437363"/>
            <a:ext cx="91167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2F34FCD-5ADF-45B2-B483-DED3268A3C6B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71E25A-D1BA-4351-9332-75EB04E6980E}"/>
              </a:ext>
            </a:extLst>
          </p:cNvPr>
          <p:cNvSpPr txBox="1"/>
          <p:nvPr/>
        </p:nvSpPr>
        <p:spPr>
          <a:xfrm>
            <a:off x="658813" y="1084925"/>
            <a:ext cx="84606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547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лизингополучателей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8B3920-C691-4BD1-845A-15E2A67B23F0}"/>
              </a:ext>
            </a:extLst>
          </p:cNvPr>
          <p:cNvSpPr txBox="1"/>
          <p:nvPr/>
        </p:nvSpPr>
        <p:spPr>
          <a:xfrm>
            <a:off x="3310516" y="178252"/>
            <a:ext cx="421077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Лизинг в России:</a:t>
            </a:r>
            <a:b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статистика </a:t>
            </a:r>
            <a:r>
              <a:rPr lang="ru-RU" sz="1200" b="1" spc="-2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Федресурса</a:t>
            </a:r>
            <a:endParaRPr lang="ru-RU" sz="1200" b="1" spc="-2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5089" y="6137281"/>
            <a:ext cx="97420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Источник данных: Исследование Подкомитета ТПП РФ по лизингу и НП "ЛИЗИНГОВЫЙ СОЮЗ" совместно с </a:t>
            </a:r>
            <a:r>
              <a:rPr lang="ru-RU" sz="1350" dirty="0" err="1"/>
              <a:t>Федресурсом</a:t>
            </a:r>
            <a:r>
              <a:rPr lang="ru-RU" sz="1350" dirty="0"/>
              <a:t>. </a:t>
            </a:r>
            <a:endParaRPr lang="en-US" sz="1350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0666317"/>
              </p:ext>
            </p:extLst>
          </p:nvPr>
        </p:nvGraphicFramePr>
        <p:xfrm>
          <a:off x="561976" y="1708726"/>
          <a:ext cx="10641733" cy="3771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4451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B4E8EB17-5557-4E7F-9CA4-EDC5C1BEDF7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19756" y="6437363"/>
            <a:ext cx="91167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2F34FCD-5ADF-45B2-B483-DED3268A3C6B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71E25A-D1BA-4351-9332-75EB04E6980E}"/>
              </a:ext>
            </a:extLst>
          </p:cNvPr>
          <p:cNvSpPr txBox="1"/>
          <p:nvPr/>
        </p:nvSpPr>
        <p:spPr>
          <a:xfrm>
            <a:off x="658813" y="1017723"/>
            <a:ext cx="84606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547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предметов лизинга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8B3920-C691-4BD1-845A-15E2A67B23F0}"/>
              </a:ext>
            </a:extLst>
          </p:cNvPr>
          <p:cNvSpPr txBox="1"/>
          <p:nvPr/>
        </p:nvSpPr>
        <p:spPr>
          <a:xfrm>
            <a:off x="3310516" y="178252"/>
            <a:ext cx="421077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Лизинг в России:</a:t>
            </a:r>
            <a:b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статистика </a:t>
            </a:r>
            <a:r>
              <a:rPr lang="ru-RU" sz="1200" b="1" spc="-2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Федресурса</a:t>
            </a:r>
            <a:endParaRPr lang="ru-RU" sz="1200" b="1" spc="-2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242641"/>
              </p:ext>
            </p:extLst>
          </p:nvPr>
        </p:nvGraphicFramePr>
        <p:xfrm>
          <a:off x="1061357" y="4054415"/>
          <a:ext cx="8058150" cy="2627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5616261"/>
              </p:ext>
            </p:extLst>
          </p:nvPr>
        </p:nvGraphicFramePr>
        <p:xfrm>
          <a:off x="1061357" y="1516364"/>
          <a:ext cx="8058150" cy="2627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25258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B4E8EB17-5557-4E7F-9CA4-EDC5C1BEDF7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19756" y="6437363"/>
            <a:ext cx="91167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2F34FCD-5ADF-45B2-B483-DED3268A3C6B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71E25A-D1BA-4351-9332-75EB04E6980E}"/>
              </a:ext>
            </a:extLst>
          </p:cNvPr>
          <p:cNvSpPr txBox="1"/>
          <p:nvPr/>
        </p:nvSpPr>
        <p:spPr>
          <a:xfrm>
            <a:off x="686523" y="947768"/>
            <a:ext cx="84606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547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Предметы лизинга по регионам лизингодателей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8B3920-C691-4BD1-845A-15E2A67B23F0}"/>
              </a:ext>
            </a:extLst>
          </p:cNvPr>
          <p:cNvSpPr txBox="1"/>
          <p:nvPr/>
        </p:nvSpPr>
        <p:spPr>
          <a:xfrm>
            <a:off x="3310516" y="178252"/>
            <a:ext cx="421077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Лизинг в России:</a:t>
            </a:r>
            <a:b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статистика </a:t>
            </a:r>
            <a:r>
              <a:rPr lang="ru-RU" sz="1200" b="1" spc="-2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Федресурса</a:t>
            </a:r>
            <a:endParaRPr lang="ru-RU" sz="1200" b="1" spc="-2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Connector 4"/>
          <p:cNvCxnSpPr/>
          <p:nvPr/>
        </p:nvCxnSpPr>
        <p:spPr>
          <a:xfrm>
            <a:off x="1193842" y="3865455"/>
            <a:ext cx="8058150" cy="1"/>
          </a:xfrm>
          <a:prstGeom prst="line">
            <a:avLst/>
          </a:prstGeom>
          <a:ln w="381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27661"/>
              </p:ext>
            </p:extLst>
          </p:nvPr>
        </p:nvGraphicFramePr>
        <p:xfrm>
          <a:off x="1089067" y="4021085"/>
          <a:ext cx="8058150" cy="2627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2064215"/>
              </p:ext>
            </p:extLst>
          </p:nvPr>
        </p:nvGraphicFramePr>
        <p:xfrm>
          <a:off x="1089067" y="1472730"/>
          <a:ext cx="8058150" cy="2627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02247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B4E8EB17-5557-4E7F-9CA4-EDC5C1BEDF7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19756" y="6437363"/>
            <a:ext cx="91167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2F34FCD-5ADF-45B2-B483-DED3268A3C6B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71E25A-D1BA-4351-9332-75EB04E6980E}"/>
              </a:ext>
            </a:extLst>
          </p:cNvPr>
          <p:cNvSpPr txBox="1"/>
          <p:nvPr/>
        </p:nvSpPr>
        <p:spPr>
          <a:xfrm>
            <a:off x="686523" y="947768"/>
            <a:ext cx="84606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547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Договоры лизинга по регионам лизингодателей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8B3920-C691-4BD1-845A-15E2A67B23F0}"/>
              </a:ext>
            </a:extLst>
          </p:cNvPr>
          <p:cNvSpPr txBox="1"/>
          <p:nvPr/>
        </p:nvSpPr>
        <p:spPr>
          <a:xfrm>
            <a:off x="3310516" y="178252"/>
            <a:ext cx="421077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Лизинг в России:</a:t>
            </a:r>
            <a:b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статистика </a:t>
            </a:r>
            <a:r>
              <a:rPr lang="ru-RU" sz="1200" b="1" spc="-2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Федресурса</a:t>
            </a:r>
            <a:endParaRPr lang="ru-RU" sz="1200" b="1" spc="-2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655166"/>
              </p:ext>
            </p:extLst>
          </p:nvPr>
        </p:nvGraphicFramePr>
        <p:xfrm>
          <a:off x="1023793" y="4068457"/>
          <a:ext cx="8058150" cy="2627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3379008"/>
              </p:ext>
            </p:extLst>
          </p:nvPr>
        </p:nvGraphicFramePr>
        <p:xfrm>
          <a:off x="1023793" y="1503562"/>
          <a:ext cx="8058150" cy="2627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72281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B4E8EB17-5557-4E7F-9CA4-EDC5C1BEDF7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19756" y="6437363"/>
            <a:ext cx="91167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2F34FCD-5ADF-45B2-B483-DED3268A3C6B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71E25A-D1BA-4351-9332-75EB04E6980E}"/>
              </a:ext>
            </a:extLst>
          </p:cNvPr>
          <p:cNvSpPr txBox="1"/>
          <p:nvPr/>
        </p:nvSpPr>
        <p:spPr>
          <a:xfrm>
            <a:off x="686523" y="947768"/>
            <a:ext cx="97043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547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Предметы лизинга по регионам лизингополучателей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8B3920-C691-4BD1-845A-15E2A67B23F0}"/>
              </a:ext>
            </a:extLst>
          </p:cNvPr>
          <p:cNvSpPr txBox="1"/>
          <p:nvPr/>
        </p:nvSpPr>
        <p:spPr>
          <a:xfrm>
            <a:off x="3310516" y="178252"/>
            <a:ext cx="421077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Лизинг в России:</a:t>
            </a:r>
            <a:b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статистика </a:t>
            </a:r>
            <a:r>
              <a:rPr lang="ru-RU" sz="1200" b="1" spc="-2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Федресурса</a:t>
            </a:r>
            <a:endParaRPr lang="ru-RU" sz="1200" b="1" spc="-2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7636296"/>
              </p:ext>
            </p:extLst>
          </p:nvPr>
        </p:nvGraphicFramePr>
        <p:xfrm>
          <a:off x="968375" y="3992308"/>
          <a:ext cx="8058150" cy="2627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970575"/>
              </p:ext>
            </p:extLst>
          </p:nvPr>
        </p:nvGraphicFramePr>
        <p:xfrm>
          <a:off x="968375" y="1340895"/>
          <a:ext cx="8058150" cy="2627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73570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A5300A-FC31-40E2-BC47-0DE88008AC94}"/>
              </a:ext>
            </a:extLst>
          </p:cNvPr>
          <p:cNvSpPr txBox="1"/>
          <p:nvPr/>
        </p:nvSpPr>
        <p:spPr>
          <a:xfrm>
            <a:off x="5560264" y="3638725"/>
            <a:ext cx="6380522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ru-RU" sz="3800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Федресурс – официальный канал раскрытия информации</a:t>
            </a:r>
            <a:endParaRPr lang="ru-RU" spc="-2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135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B4E8EB17-5557-4E7F-9CA4-EDC5C1BEDF7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19756" y="6437363"/>
            <a:ext cx="91167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2F34FCD-5ADF-45B2-B483-DED3268A3C6B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71E25A-D1BA-4351-9332-75EB04E6980E}"/>
              </a:ext>
            </a:extLst>
          </p:cNvPr>
          <p:cNvSpPr txBox="1"/>
          <p:nvPr/>
        </p:nvSpPr>
        <p:spPr>
          <a:xfrm>
            <a:off x="686523" y="947768"/>
            <a:ext cx="97043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547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Договоры лизинга по регионам лизингополучателей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8B3920-C691-4BD1-845A-15E2A67B23F0}"/>
              </a:ext>
            </a:extLst>
          </p:cNvPr>
          <p:cNvSpPr txBox="1"/>
          <p:nvPr/>
        </p:nvSpPr>
        <p:spPr>
          <a:xfrm>
            <a:off x="3310516" y="178252"/>
            <a:ext cx="421077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Лизинг в России:</a:t>
            </a:r>
            <a:b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статистика </a:t>
            </a:r>
            <a:r>
              <a:rPr lang="ru-RU" sz="1200" b="1" spc="-2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Федресурса</a:t>
            </a:r>
            <a:endParaRPr lang="ru-RU" sz="1200" b="1" spc="-2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2076253"/>
              </p:ext>
            </p:extLst>
          </p:nvPr>
        </p:nvGraphicFramePr>
        <p:xfrm>
          <a:off x="1116157" y="3974015"/>
          <a:ext cx="8058150" cy="2627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914654"/>
              </p:ext>
            </p:extLst>
          </p:nvPr>
        </p:nvGraphicFramePr>
        <p:xfrm>
          <a:off x="1116157" y="1346398"/>
          <a:ext cx="8058150" cy="2627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86185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B4E8EB17-5557-4E7F-9CA4-EDC5C1BEDF7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19756" y="6437363"/>
            <a:ext cx="91167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2F34FCD-5ADF-45B2-B483-DED3268A3C6B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71E25A-D1BA-4351-9332-75EB04E6980E}"/>
              </a:ext>
            </a:extLst>
          </p:cNvPr>
          <p:cNvSpPr txBox="1"/>
          <p:nvPr/>
        </p:nvSpPr>
        <p:spPr>
          <a:xfrm>
            <a:off x="686523" y="947768"/>
            <a:ext cx="97043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547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Страны нерезидентов-лизингополучателей 1 кв. 2023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8B3920-C691-4BD1-845A-15E2A67B23F0}"/>
              </a:ext>
            </a:extLst>
          </p:cNvPr>
          <p:cNvSpPr txBox="1"/>
          <p:nvPr/>
        </p:nvSpPr>
        <p:spPr>
          <a:xfrm>
            <a:off x="3310516" y="178252"/>
            <a:ext cx="421077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Лизинг в России:</a:t>
            </a:r>
            <a:b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статистика </a:t>
            </a:r>
            <a:r>
              <a:rPr lang="ru-RU" sz="1200" b="1" spc="-2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Федресурса</a:t>
            </a:r>
            <a:endParaRPr lang="ru-RU" sz="1200" b="1" spc="-2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199326"/>
              </p:ext>
            </p:extLst>
          </p:nvPr>
        </p:nvGraphicFramePr>
        <p:xfrm>
          <a:off x="906680" y="1717284"/>
          <a:ext cx="9264072" cy="40863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30688">
                  <a:extLst>
                    <a:ext uri="{9D8B030D-6E8A-4147-A177-3AD203B41FA5}">
                      <a16:colId xmlns:a16="http://schemas.microsoft.com/office/drawing/2014/main" val="3460438965"/>
                    </a:ext>
                  </a:extLst>
                </a:gridCol>
                <a:gridCol w="3216692">
                  <a:extLst>
                    <a:ext uri="{9D8B030D-6E8A-4147-A177-3AD203B41FA5}">
                      <a16:colId xmlns:a16="http://schemas.microsoft.com/office/drawing/2014/main" val="905724740"/>
                    </a:ext>
                  </a:extLst>
                </a:gridCol>
                <a:gridCol w="3216692">
                  <a:extLst>
                    <a:ext uri="{9D8B030D-6E8A-4147-A177-3AD203B41FA5}">
                      <a16:colId xmlns:a16="http://schemas.microsoft.com/office/drawing/2014/main" val="23701491"/>
                    </a:ext>
                  </a:extLst>
                </a:gridCol>
              </a:tblGrid>
              <a:tr h="817270"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Количество предметов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Количество договоров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13255465"/>
                  </a:ext>
                </a:extLst>
              </a:tr>
              <a:tr h="40863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Казахстан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66276166"/>
                  </a:ext>
                </a:extLst>
              </a:tr>
              <a:tr h="40863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Турция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7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82397713"/>
                  </a:ext>
                </a:extLst>
              </a:tr>
              <a:tr h="40863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Болгария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44918398"/>
                  </a:ext>
                </a:extLst>
              </a:tr>
              <a:tr h="40863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Кипр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51859243"/>
                  </a:ext>
                </a:extLst>
              </a:tr>
              <a:tr h="40863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Корея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2730999"/>
                  </a:ext>
                </a:extLst>
              </a:tr>
              <a:tr h="40863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США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03552494"/>
                  </a:ext>
                </a:extLst>
              </a:tr>
              <a:tr h="40863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Германия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69037398"/>
                  </a:ext>
                </a:extLst>
              </a:tr>
              <a:tr h="40863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ИТОГО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28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27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213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226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B4E8EB17-5557-4E7F-9CA4-EDC5C1BEDF7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19756" y="6437363"/>
            <a:ext cx="91167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2F34FCD-5ADF-45B2-B483-DED3268A3C6B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71E25A-D1BA-4351-9332-75EB04E6980E}"/>
              </a:ext>
            </a:extLst>
          </p:cNvPr>
          <p:cNvSpPr txBox="1"/>
          <p:nvPr/>
        </p:nvSpPr>
        <p:spPr>
          <a:xfrm>
            <a:off x="658813" y="1084925"/>
            <a:ext cx="84606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547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Активность лизингодателей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8B3920-C691-4BD1-845A-15E2A67B23F0}"/>
              </a:ext>
            </a:extLst>
          </p:cNvPr>
          <p:cNvSpPr txBox="1"/>
          <p:nvPr/>
        </p:nvSpPr>
        <p:spPr>
          <a:xfrm>
            <a:off x="3310516" y="178252"/>
            <a:ext cx="421077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Лизинг в России:</a:t>
            </a:r>
            <a:b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статистика </a:t>
            </a:r>
            <a:r>
              <a:rPr lang="ru-RU" sz="1200" b="1" spc="-2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Федресурса</a:t>
            </a:r>
            <a:endParaRPr lang="ru-RU" sz="1200" b="1" spc="-2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2469" y="1716151"/>
            <a:ext cx="8416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ctr" defTabSz="685800">
              <a:defRPr/>
            </a:pPr>
            <a:r>
              <a:rPr lang="ru-RU" sz="2000" dirty="0"/>
              <a:t>Количество и доля лизингодателей по числу заключенных договоров</a:t>
            </a:r>
            <a:br>
              <a:rPr lang="ru-RU" sz="2000" dirty="0"/>
            </a:br>
            <a:r>
              <a:rPr lang="ru-RU" sz="2000" dirty="0"/>
              <a:t>за период с 01.01.2022 по 31.03.2023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142899"/>
              </p:ext>
            </p:extLst>
          </p:nvPr>
        </p:nvGraphicFramePr>
        <p:xfrm>
          <a:off x="658813" y="2501507"/>
          <a:ext cx="9455004" cy="33913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1702">
                  <a:extLst>
                    <a:ext uri="{9D8B030D-6E8A-4147-A177-3AD203B41FA5}">
                      <a16:colId xmlns:a16="http://schemas.microsoft.com/office/drawing/2014/main" val="625123309"/>
                    </a:ext>
                  </a:extLst>
                </a:gridCol>
                <a:gridCol w="3116651">
                  <a:extLst>
                    <a:ext uri="{9D8B030D-6E8A-4147-A177-3AD203B41FA5}">
                      <a16:colId xmlns:a16="http://schemas.microsoft.com/office/drawing/2014/main" val="734829724"/>
                    </a:ext>
                  </a:extLst>
                </a:gridCol>
                <a:gridCol w="3116651">
                  <a:extLst>
                    <a:ext uri="{9D8B030D-6E8A-4147-A177-3AD203B41FA5}">
                      <a16:colId xmlns:a16="http://schemas.microsoft.com/office/drawing/2014/main" val="2730772544"/>
                    </a:ext>
                  </a:extLst>
                </a:gridCol>
              </a:tblGrid>
              <a:tr h="5304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договоров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Количество лизингодателей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Доля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784279"/>
                  </a:ext>
                </a:extLst>
              </a:tr>
              <a:tr h="530443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от 1 до 10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36757028"/>
                  </a:ext>
                </a:extLst>
              </a:tr>
              <a:tr h="530443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от 11 до 100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6408002"/>
                  </a:ext>
                </a:extLst>
              </a:tr>
              <a:tr h="530443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от 101 до 1 тыс.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7260461"/>
                  </a:ext>
                </a:extLst>
              </a:tr>
              <a:tr h="530443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  <a:latin typeface="+mn-lt"/>
                        </a:rPr>
                        <a:t>более 1 тыс.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915863"/>
                  </a:ext>
                </a:extLst>
              </a:tr>
              <a:tr h="530443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Общий итог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649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12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74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B4E8EB17-5557-4E7F-9CA4-EDC5C1BEDF7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19756" y="6437363"/>
            <a:ext cx="91167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2F34FCD-5ADF-45B2-B483-DED3268A3C6B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71E25A-D1BA-4351-9332-75EB04E6980E}"/>
              </a:ext>
            </a:extLst>
          </p:cNvPr>
          <p:cNvSpPr txBox="1"/>
          <p:nvPr/>
        </p:nvSpPr>
        <p:spPr>
          <a:xfrm>
            <a:off x="658813" y="1084925"/>
            <a:ext cx="84606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547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лизингодателей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8B3920-C691-4BD1-845A-15E2A67B23F0}"/>
              </a:ext>
            </a:extLst>
          </p:cNvPr>
          <p:cNvSpPr txBox="1"/>
          <p:nvPr/>
        </p:nvSpPr>
        <p:spPr>
          <a:xfrm>
            <a:off x="3310516" y="178252"/>
            <a:ext cx="421077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Лизинг в России:</a:t>
            </a:r>
            <a:b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статистика </a:t>
            </a:r>
            <a:r>
              <a:rPr lang="ru-RU" sz="1200" b="1" spc="-2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Федресурса</a:t>
            </a:r>
            <a:endParaRPr lang="ru-RU" sz="1200" b="1" spc="-2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6375" y="1762332"/>
            <a:ext cx="7682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 defTabSz="685800">
              <a:defRPr/>
            </a:pPr>
            <a:r>
              <a:rPr lang="ru-RU" sz="2000" dirty="0"/>
              <a:t>Количество компаний-лизингодателей по сегментам 2022-1 кв. 2023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6375" y="5528734"/>
            <a:ext cx="827722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В выборку вошли компании, опубликовавшие хотя бы одно сообщение о заключении или изменении договора лизинга. Данные по капиталу и активам – за 2021 год, вкл. верхняя граница</a:t>
            </a:r>
            <a:br>
              <a:rPr lang="ru-RU" sz="1350" dirty="0"/>
            </a:br>
            <a:r>
              <a:rPr lang="ru-RU" sz="1350" dirty="0"/>
              <a:t>Источники данных: СПАРК-Интерфакс, </a:t>
            </a:r>
            <a:r>
              <a:rPr lang="ru-RU" sz="1350" dirty="0" err="1"/>
              <a:t>Федресурс</a:t>
            </a:r>
            <a:endParaRPr lang="en-US" sz="1350" dirty="0"/>
          </a:p>
        </p:txBody>
      </p:sp>
      <p:graphicFrame>
        <p:nvGraphicFramePr>
          <p:cNvPr id="9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021707"/>
              </p:ext>
            </p:extLst>
          </p:nvPr>
        </p:nvGraphicFramePr>
        <p:xfrm>
          <a:off x="819794" y="2276827"/>
          <a:ext cx="9590386" cy="2987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3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9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9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5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95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8881">
                  <a:extLst>
                    <a:ext uri="{9D8B030D-6E8A-4147-A177-3AD203B41FA5}">
                      <a16:colId xmlns:a16="http://schemas.microsoft.com/office/drawing/2014/main" val="2341532263"/>
                    </a:ext>
                  </a:extLst>
                </a:gridCol>
              </a:tblGrid>
              <a:tr h="3481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2000" b="1" u="none" strike="noStrike" dirty="0">
                          <a:effectLst/>
                          <a:latin typeface="+mn-lt"/>
                        </a:rPr>
                        <a:t>КАПИТАЛ</a:t>
                      </a:r>
                      <a:br>
                        <a:rPr lang="bg-BG" sz="2000" b="1" u="none" strike="noStrike" dirty="0">
                          <a:effectLst/>
                          <a:latin typeface="+mn-lt"/>
                        </a:rPr>
                      </a:br>
                      <a:r>
                        <a:rPr lang="bg-BG" sz="2000" b="1" u="none" strike="noStrike" dirty="0">
                          <a:effectLst/>
                          <a:latin typeface="+mn-lt"/>
                        </a:rPr>
                        <a:t>(млн руб.)</a:t>
                      </a:r>
                      <a:endParaRPr lang="bg-BG" sz="2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EAD9C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Активы (млрд</a:t>
                      </a:r>
                      <a:r>
                        <a:rPr lang="ru-RU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руб.)</a:t>
                      </a:r>
                      <a:endParaRPr lang="mr-IN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EAD9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mr-IN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mr-IN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mr-IN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mr-IN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EAD9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139">
                <a:tc vMerge="1">
                  <a:txBody>
                    <a:bodyPr/>
                    <a:lstStyle/>
                    <a:p>
                      <a:pPr algn="ctr" fontAlgn="ctr"/>
                      <a:endParaRPr lang="bg-BG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EAD9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более 50</a:t>
                      </a:r>
                      <a:endParaRPr lang="mr-IN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EAD9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10</a:t>
                      </a:r>
                      <a:r>
                        <a:rPr lang="mr-I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50</a:t>
                      </a:r>
                      <a:endParaRPr lang="mr-IN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EAD9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0.5 до 10</a:t>
                      </a:r>
                      <a:endParaRPr lang="mr-IN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EAD9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менее 0.5</a:t>
                      </a:r>
                      <a:endParaRPr lang="mr-IN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EAD9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u="none" strike="noStrike" dirty="0">
                          <a:effectLst/>
                          <a:latin typeface="+mn-lt"/>
                        </a:rPr>
                        <a:t>ИТОГО</a:t>
                      </a:r>
                      <a:endParaRPr lang="bg-BG" sz="2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EAD9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83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более</a:t>
                      </a:r>
                      <a:r>
                        <a:rPr lang="mr-IN" sz="20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75</a:t>
                      </a:r>
                      <a:endParaRPr lang="mr-IN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83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от 25 до 75</a:t>
                      </a:r>
                      <a:endParaRPr lang="mr-IN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83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менее 25</a:t>
                      </a:r>
                      <a:endParaRPr lang="mr-IN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459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83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bg-BG" sz="2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627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bg-BG" sz="2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Доли по сегментам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62%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544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B4E8EB17-5557-4E7F-9CA4-EDC5C1BEDF7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19756" y="6437363"/>
            <a:ext cx="91167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2F34FCD-5ADF-45B2-B483-DED3268A3C6B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71E25A-D1BA-4351-9332-75EB04E6980E}"/>
              </a:ext>
            </a:extLst>
          </p:cNvPr>
          <p:cNvSpPr txBox="1"/>
          <p:nvPr/>
        </p:nvSpPr>
        <p:spPr>
          <a:xfrm>
            <a:off x="658813" y="1084925"/>
            <a:ext cx="84606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547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рынка лизинга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8B3920-C691-4BD1-845A-15E2A67B23F0}"/>
              </a:ext>
            </a:extLst>
          </p:cNvPr>
          <p:cNvSpPr txBox="1"/>
          <p:nvPr/>
        </p:nvSpPr>
        <p:spPr>
          <a:xfrm>
            <a:off x="3310516" y="178252"/>
            <a:ext cx="421077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Лизинг в России:</a:t>
            </a:r>
            <a:b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статистика </a:t>
            </a:r>
            <a:r>
              <a:rPr lang="ru-RU" sz="1200" b="1" spc="-2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Федресурса</a:t>
            </a:r>
            <a:endParaRPr lang="ru-RU" sz="1200" b="1" spc="-2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813" y="1761005"/>
            <a:ext cx="10675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defTabSz="685800">
              <a:defRPr/>
            </a:pPr>
            <a:r>
              <a:rPr lang="ru-RU" sz="2000" dirty="0"/>
              <a:t>Количество предметов в лизинг, по сегментам компаний-лизингодателей</a:t>
            </a:r>
            <a:r>
              <a:rPr lang="en-US" sz="2000" dirty="0"/>
              <a:t> 2022-1 </a:t>
            </a:r>
            <a:r>
              <a:rPr lang="ru-RU" sz="2000" dirty="0"/>
              <a:t>кв. 2023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81132" y="5904344"/>
            <a:ext cx="827722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В выборку вошли компании, опубликовавшие хотя бы одно сообщение о заключении договора лизинга. Данные по капиталу и активам – за 2021 год, вкл. верхняя граница</a:t>
            </a:r>
            <a:br>
              <a:rPr lang="ru-RU" sz="1350" dirty="0"/>
            </a:br>
            <a:r>
              <a:rPr lang="ru-RU" sz="1350" dirty="0"/>
              <a:t>Источники данных: СПАРК-Интерфакс, </a:t>
            </a:r>
            <a:r>
              <a:rPr lang="ru-RU" sz="1350" dirty="0" err="1"/>
              <a:t>Федресурс</a:t>
            </a:r>
            <a:endParaRPr lang="en-US" sz="1350" dirty="0"/>
          </a:p>
        </p:txBody>
      </p:sp>
      <p:graphicFrame>
        <p:nvGraphicFramePr>
          <p:cNvPr id="9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720943"/>
              </p:ext>
            </p:extLst>
          </p:nvPr>
        </p:nvGraphicFramePr>
        <p:xfrm>
          <a:off x="790005" y="2303269"/>
          <a:ext cx="9822575" cy="34359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5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47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47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8085">
                  <a:extLst>
                    <a:ext uri="{9D8B030D-6E8A-4147-A177-3AD203B41FA5}">
                      <a16:colId xmlns:a16="http://schemas.microsoft.com/office/drawing/2014/main" val="2341532263"/>
                    </a:ext>
                  </a:extLst>
                </a:gridCol>
              </a:tblGrid>
              <a:tr h="4808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2000" b="1" u="none" strike="noStrike" dirty="0">
                          <a:effectLst/>
                          <a:latin typeface="+mn-lt"/>
                        </a:rPr>
                        <a:t>КАПИТАЛ</a:t>
                      </a:r>
                      <a:br>
                        <a:rPr lang="bg-BG" sz="2000" b="1" u="none" strike="noStrike" dirty="0">
                          <a:effectLst/>
                          <a:latin typeface="+mn-lt"/>
                        </a:rPr>
                      </a:br>
                      <a:r>
                        <a:rPr lang="bg-BG" sz="2000" b="1" u="none" strike="noStrike" dirty="0">
                          <a:effectLst/>
                          <a:latin typeface="+mn-lt"/>
                        </a:rPr>
                        <a:t>(млн руб.)</a:t>
                      </a:r>
                      <a:endParaRPr lang="bg-BG" sz="2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EAD9C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Активы (млрд</a:t>
                      </a:r>
                      <a:r>
                        <a:rPr lang="ru-RU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руб.)</a:t>
                      </a:r>
                      <a:endParaRPr lang="mr-IN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EAD9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mr-IN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mr-IN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mr-IN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mr-IN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EAD9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21">
                <a:tc vMerge="1">
                  <a:txBody>
                    <a:bodyPr/>
                    <a:lstStyle/>
                    <a:p>
                      <a:pPr algn="ctr" fontAlgn="ctr"/>
                      <a:endParaRPr lang="bg-BG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EAD9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более 50</a:t>
                      </a:r>
                      <a:endParaRPr lang="mr-IN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EAD9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10</a:t>
                      </a:r>
                      <a:r>
                        <a:rPr lang="mr-I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50</a:t>
                      </a:r>
                      <a:endParaRPr lang="mr-IN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EAD9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0.5 до 10</a:t>
                      </a:r>
                      <a:endParaRPr lang="mr-IN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EAD9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менее 0.5</a:t>
                      </a:r>
                      <a:endParaRPr lang="mr-IN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EAD9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u="none" strike="noStrike" dirty="0">
                          <a:effectLst/>
                          <a:latin typeface="+mn-lt"/>
                        </a:rPr>
                        <a:t>ИТОГО</a:t>
                      </a:r>
                      <a:endParaRPr lang="bg-BG" sz="2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EAD9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7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более</a:t>
                      </a:r>
                      <a:r>
                        <a:rPr lang="mr-IN" sz="20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75</a:t>
                      </a:r>
                      <a:endParaRPr lang="mr-IN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230 570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48 817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16 140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295 983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47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от 25 до 75</a:t>
                      </a:r>
                      <a:endParaRPr lang="mr-IN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34 258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11 112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7 077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52 964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47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менее 25</a:t>
                      </a:r>
                      <a:endParaRPr lang="mr-IN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34 868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24 207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15 474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137 208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211 757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47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bg-BG" sz="2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299 696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84 136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38 691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138 181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560 704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944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bg-BG" sz="2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Доли по сегментам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53%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388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B4E8EB17-5557-4E7F-9CA4-EDC5C1BEDF7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19756" y="6437363"/>
            <a:ext cx="91167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2F34FCD-5ADF-45B2-B483-DED3268A3C6B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71E25A-D1BA-4351-9332-75EB04E6980E}"/>
              </a:ext>
            </a:extLst>
          </p:cNvPr>
          <p:cNvSpPr txBox="1"/>
          <p:nvPr/>
        </p:nvSpPr>
        <p:spPr>
          <a:xfrm>
            <a:off x="658813" y="1084925"/>
            <a:ext cx="84606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547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Доля получателей-МСП в количестве договоров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8B3920-C691-4BD1-845A-15E2A67B23F0}"/>
              </a:ext>
            </a:extLst>
          </p:cNvPr>
          <p:cNvSpPr txBox="1"/>
          <p:nvPr/>
        </p:nvSpPr>
        <p:spPr>
          <a:xfrm>
            <a:off x="3310516" y="178252"/>
            <a:ext cx="421077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Лизинг в России:</a:t>
            </a:r>
            <a:b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статистика </a:t>
            </a:r>
            <a:r>
              <a:rPr lang="ru-RU" sz="1200" b="1" spc="-2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Федресурса</a:t>
            </a:r>
            <a:endParaRPr lang="ru-RU" sz="1200" b="1" spc="-2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7568" y="1791543"/>
            <a:ext cx="6783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defRPr/>
            </a:pPr>
            <a:r>
              <a:rPr lang="ru-RU" sz="2000" dirty="0"/>
              <a:t>По сегментам лизингодателей, 2022-1 кв. 2023</a:t>
            </a:r>
          </a:p>
        </p:txBody>
      </p:sp>
      <p:graphicFrame>
        <p:nvGraphicFramePr>
          <p:cNvPr id="8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710542"/>
              </p:ext>
            </p:extLst>
          </p:nvPr>
        </p:nvGraphicFramePr>
        <p:xfrm>
          <a:off x="946490" y="2462871"/>
          <a:ext cx="7885340" cy="26171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5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2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24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2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3502">
                <a:tc>
                  <a:txBody>
                    <a:bodyPr/>
                    <a:lstStyle/>
                    <a:p>
                      <a:pPr algn="ctr" fontAlgn="ctr"/>
                      <a:endParaRPr lang="bg-BG" sz="2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EAD9C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Активы (млрд</a:t>
                      </a:r>
                      <a:r>
                        <a:rPr lang="ru-RU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руб.)</a:t>
                      </a:r>
                      <a:endParaRPr lang="mr-IN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EAD9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mr-IN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mr-IN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mr-IN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648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u="none" strike="noStrike" dirty="0">
                          <a:effectLst/>
                          <a:latin typeface="+mn-lt"/>
                        </a:rPr>
                        <a:t>КАПИТАЛ (млн руб.)</a:t>
                      </a:r>
                      <a:endParaRPr lang="bg-BG" sz="2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EAD9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более 50</a:t>
                      </a:r>
                      <a:endParaRPr lang="mr-IN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AD9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10</a:t>
                      </a:r>
                      <a:r>
                        <a:rPr lang="mr-I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50</a:t>
                      </a:r>
                      <a:endParaRPr lang="mr-IN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AD9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0.5 до 10</a:t>
                      </a:r>
                      <a:endParaRPr lang="mr-IN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AD9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менее 0.5</a:t>
                      </a:r>
                      <a:endParaRPr lang="mr-IN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EAD9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74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более</a:t>
                      </a:r>
                      <a:r>
                        <a:rPr lang="mr-IN" sz="2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75</a:t>
                      </a:r>
                      <a:endParaRPr lang="mr-IN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74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от 25 до 75</a:t>
                      </a:r>
                      <a:endParaRPr lang="mr-IN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489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менее 25</a:t>
                      </a:r>
                      <a:endParaRPr lang="mr-IN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46490" y="5351218"/>
            <a:ext cx="7213898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В выборку вошли компании, опубликовавшие хотя бы одно сообщение о заключении договора</a:t>
            </a:r>
            <a:br>
              <a:rPr lang="ru-RU" sz="1350" dirty="0"/>
            </a:br>
            <a:r>
              <a:rPr lang="ru-RU" sz="1350" dirty="0"/>
              <a:t>лизинга. Данные по капиталу и активам – за 2021 год.</a:t>
            </a:r>
            <a:br>
              <a:rPr lang="ru-RU" sz="1350" dirty="0"/>
            </a:br>
            <a:r>
              <a:rPr lang="ru-RU" sz="1350" dirty="0"/>
              <a:t>Источники данных: СПАРК-Интерфакс, </a:t>
            </a:r>
            <a:r>
              <a:rPr lang="ru-RU" sz="1350" dirty="0" err="1"/>
              <a:t>Федресурс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548389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B4E8EB17-5557-4E7F-9CA4-EDC5C1BEDF7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19756" y="6437363"/>
            <a:ext cx="91167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2F34FCD-5ADF-45B2-B483-DED3268A3C6B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71E25A-D1BA-4351-9332-75EB04E6980E}"/>
              </a:ext>
            </a:extLst>
          </p:cNvPr>
          <p:cNvSpPr txBox="1"/>
          <p:nvPr/>
        </p:nvSpPr>
        <p:spPr>
          <a:xfrm>
            <a:off x="658813" y="1084925"/>
            <a:ext cx="84606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547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Лизингополучатели: риски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8B3920-C691-4BD1-845A-15E2A67B23F0}"/>
              </a:ext>
            </a:extLst>
          </p:cNvPr>
          <p:cNvSpPr txBox="1"/>
          <p:nvPr/>
        </p:nvSpPr>
        <p:spPr>
          <a:xfrm>
            <a:off x="3310516" y="178252"/>
            <a:ext cx="421077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Лизинг в России:</a:t>
            </a:r>
            <a:b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статистика </a:t>
            </a:r>
            <a:r>
              <a:rPr lang="ru-RU" sz="1200" b="1" spc="-2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Федресурса</a:t>
            </a:r>
            <a:endParaRPr lang="ru-RU" sz="1200" b="1" spc="-2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4147" y="6268086"/>
            <a:ext cx="44090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Источник данных: Федресурс, СПАРК-Интерфакс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976731"/>
              </p:ext>
            </p:extLst>
          </p:nvPr>
        </p:nvGraphicFramePr>
        <p:xfrm>
          <a:off x="748146" y="1562515"/>
          <a:ext cx="5514109" cy="4695952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4201830">
                  <a:extLst>
                    <a:ext uri="{9D8B030D-6E8A-4147-A177-3AD203B41FA5}">
                      <a16:colId xmlns:a16="http://schemas.microsoft.com/office/drawing/2014/main" val="1102032591"/>
                    </a:ext>
                  </a:extLst>
                </a:gridCol>
                <a:gridCol w="1312279">
                  <a:extLst>
                    <a:ext uri="{9D8B030D-6E8A-4147-A177-3AD203B41FA5}">
                      <a16:colId xmlns:a16="http://schemas.microsoft.com/office/drawing/2014/main" val="136974206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2022-1 кв. 2023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3886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 состоянии ликвидации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59863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 состоянии банкротства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6713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Признаки банкротства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05958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Субсидиарная ответственность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1348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Сообщения кредиторов о намерении обанкротить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0832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Заявление о привлечении к субсидиарной ответственности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6867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Банкротство связанных лиц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3819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Недостоверные данные в ЕГРЮЛ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1695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5256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Высокая исковая нагрузка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2781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ИП связан с исключенными из ЕГРЮЛ компаниями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3962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состоянии реорганизации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1197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Обременение доли в УК компании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400937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513119"/>
              </p:ext>
            </p:extLst>
          </p:nvPr>
        </p:nvGraphicFramePr>
        <p:xfrm>
          <a:off x="6534912" y="1562515"/>
          <a:ext cx="5327904" cy="4526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1147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B4E8EB17-5557-4E7F-9CA4-EDC5C1BEDF7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19756" y="6437363"/>
            <a:ext cx="91167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2F34FCD-5ADF-45B2-B483-DED3268A3C6B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71E25A-D1BA-4351-9332-75EB04E6980E}"/>
              </a:ext>
            </a:extLst>
          </p:cNvPr>
          <p:cNvSpPr txBox="1"/>
          <p:nvPr/>
        </p:nvSpPr>
        <p:spPr>
          <a:xfrm>
            <a:off x="658813" y="1084925"/>
            <a:ext cx="84606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547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Лизингодатели: риски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8B3920-C691-4BD1-845A-15E2A67B23F0}"/>
              </a:ext>
            </a:extLst>
          </p:cNvPr>
          <p:cNvSpPr txBox="1"/>
          <p:nvPr/>
        </p:nvSpPr>
        <p:spPr>
          <a:xfrm>
            <a:off x="3310516" y="178252"/>
            <a:ext cx="421077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Лизинг в России:</a:t>
            </a:r>
            <a:b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статистика </a:t>
            </a:r>
            <a:r>
              <a:rPr lang="ru-RU" sz="1200" b="1" spc="-2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Федресурса</a:t>
            </a:r>
            <a:endParaRPr lang="ru-RU" sz="1200" b="1" spc="-2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0109" y="5988799"/>
            <a:ext cx="44090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Источник данных: Федресурс, СПАРК-Интерфакс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968215"/>
              </p:ext>
            </p:extLst>
          </p:nvPr>
        </p:nvGraphicFramePr>
        <p:xfrm>
          <a:off x="658814" y="1635309"/>
          <a:ext cx="5935950" cy="4076700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4892241">
                  <a:extLst>
                    <a:ext uri="{9D8B030D-6E8A-4147-A177-3AD203B41FA5}">
                      <a16:colId xmlns:a16="http://schemas.microsoft.com/office/drawing/2014/main" val="2427841312"/>
                    </a:ext>
                  </a:extLst>
                </a:gridCol>
                <a:gridCol w="1043709">
                  <a:extLst>
                    <a:ext uri="{9D8B030D-6E8A-4147-A177-3AD203B41FA5}">
                      <a16:colId xmlns:a16="http://schemas.microsoft.com/office/drawing/2014/main" val="257840299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2022-1 кв. 2023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222310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В состоянии ликвидации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5592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В состоянии банкротства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671339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Банкротство связанных лиц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3565535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Недостоверные данные в ЕГРЮЛ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60302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В состоянии реорганизации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40365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Обременение доли в УК компании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488540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Компании, отсутствующие по юр. адресу по данным ФНС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56152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Финансовые компании с признаками нелегальной деятельности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91355607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Юр. лица, имеющие задолженность по уплате налогов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77095584"/>
                  </a:ext>
                </a:extLst>
              </a:tr>
            </a:tbl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187660"/>
              </p:ext>
            </p:extLst>
          </p:nvPr>
        </p:nvGraphicFramePr>
        <p:xfrm>
          <a:off x="6534912" y="1562515"/>
          <a:ext cx="5327904" cy="4526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7205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B4E8EB17-5557-4E7F-9CA4-EDC5C1BEDF7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19756" y="6437363"/>
            <a:ext cx="91167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2F34FCD-5ADF-45B2-B483-DED3268A3C6B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71E25A-D1BA-4351-9332-75EB04E6980E}"/>
              </a:ext>
            </a:extLst>
          </p:cNvPr>
          <p:cNvSpPr txBox="1"/>
          <p:nvPr/>
        </p:nvSpPr>
        <p:spPr>
          <a:xfrm>
            <a:off x="658812" y="1084925"/>
            <a:ext cx="1104366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547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финансового риска лизингодателей 2022-1 кв.2023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8B3920-C691-4BD1-845A-15E2A67B23F0}"/>
              </a:ext>
            </a:extLst>
          </p:cNvPr>
          <p:cNvSpPr txBox="1"/>
          <p:nvPr/>
        </p:nvSpPr>
        <p:spPr>
          <a:xfrm>
            <a:off x="3310516" y="178252"/>
            <a:ext cx="421077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Лизинг в России:</a:t>
            </a:r>
            <a:b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статистика </a:t>
            </a:r>
            <a:r>
              <a:rPr lang="ru-RU" sz="1200" b="1" spc="-2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Федресурса</a:t>
            </a:r>
            <a:endParaRPr lang="ru-RU" sz="1200" b="1" spc="-2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234688"/>
              </p:ext>
            </p:extLst>
          </p:nvPr>
        </p:nvGraphicFramePr>
        <p:xfrm>
          <a:off x="658812" y="1549109"/>
          <a:ext cx="8120470" cy="4375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22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697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Сегмент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+mn-lt"/>
                        </a:rPr>
                        <a:t>Значения ИФР /</a:t>
                      </a:r>
                      <a:r>
                        <a:rPr lang="ru-RU" sz="1400" b="1" i="0" u="none" strike="noStrike" baseline="0" dirty="0">
                          <a:effectLst/>
                          <a:latin typeface="+mn-lt"/>
                        </a:rPr>
                        <a:t> Количество  компаний</a:t>
                      </a:r>
                      <a:endParaRPr lang="ru-RU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6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effectLst/>
                          <a:latin typeface="+mn-lt"/>
                        </a:rPr>
                        <a:t>Капитал </a:t>
                      </a:r>
                    </a:p>
                    <a:p>
                      <a:pPr algn="ctr" fontAlgn="b"/>
                      <a:r>
                        <a:rPr lang="ru-RU" sz="1400" b="0" i="1" u="none" strike="noStrike" dirty="0">
                          <a:effectLst/>
                          <a:latin typeface="+mn-lt"/>
                        </a:rPr>
                        <a:t>(</a:t>
                      </a:r>
                      <a:r>
                        <a:rPr lang="ru-RU" sz="1400" b="0" i="1" u="none" strike="noStrike" dirty="0" err="1">
                          <a:effectLst/>
                          <a:latin typeface="+mn-lt"/>
                        </a:rPr>
                        <a:t>млн.руб</a:t>
                      </a:r>
                      <a:r>
                        <a:rPr lang="ru-RU" sz="1400" b="0" i="1" u="none" strike="noStrike" dirty="0"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effectLst/>
                          <a:latin typeface="+mn-lt"/>
                        </a:rPr>
                        <a:t>Активы</a:t>
                      </a:r>
                    </a:p>
                    <a:p>
                      <a:pPr algn="ctr" fontAlgn="b"/>
                      <a:r>
                        <a:rPr lang="ru-RU" sz="1400" b="0" i="1" u="none" strike="noStrike" dirty="0">
                          <a:effectLst/>
                          <a:latin typeface="+mn-lt"/>
                        </a:rPr>
                        <a:t>(</a:t>
                      </a:r>
                      <a:r>
                        <a:rPr lang="ru-RU" sz="1400" b="0" i="1" u="none" strike="noStrike" dirty="0" err="1">
                          <a:effectLst/>
                          <a:latin typeface="+mn-lt"/>
                        </a:rPr>
                        <a:t>млрд.руб</a:t>
                      </a:r>
                      <a:r>
                        <a:rPr lang="ru-RU" sz="1400" b="0" i="1" u="none" strike="noStrike" dirty="0">
                          <a:effectLst/>
                          <a:latin typeface="+mn-lt"/>
                        </a:rPr>
                        <a:t>.)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Зеленый</a:t>
                      </a:r>
                      <a:br>
                        <a:rPr lang="ru-RU" sz="1600" u="none" strike="noStrike" dirty="0">
                          <a:effectLst/>
                          <a:latin typeface="+mn-lt"/>
                        </a:rPr>
                      </a:b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1-30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Желтый</a:t>
                      </a:r>
                      <a:br>
                        <a:rPr lang="ru-RU" sz="1600" u="none" strike="noStrike" dirty="0">
                          <a:effectLst/>
                          <a:latin typeface="+mn-lt"/>
                        </a:rPr>
                      </a:b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31-70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Красный</a:t>
                      </a:r>
                      <a:br>
                        <a:rPr lang="ru-RU" sz="1600" u="none" strike="noStrike" dirty="0">
                          <a:effectLst/>
                          <a:latin typeface="+mn-lt"/>
                        </a:rPr>
                      </a:b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71-99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200">
                <a:tc rowSpan="4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baseline="0" dirty="0">
                          <a:effectLst/>
                          <a:latin typeface="+mn-lt"/>
                        </a:rPr>
                        <a:t>более 75</a:t>
                      </a:r>
                      <a:endParaRPr lang="mr-IN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baseline="0" dirty="0">
                          <a:effectLst/>
                          <a:latin typeface="+mn-lt"/>
                        </a:rPr>
                        <a:t>более 50</a:t>
                      </a:r>
                      <a:endParaRPr lang="mr-IN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200">
                <a:tc vMerge="1">
                  <a:txBody>
                    <a:bodyPr/>
                    <a:lstStyle/>
                    <a:p>
                      <a:pPr algn="ctr" fontAlgn="b"/>
                      <a:endParaRPr lang="mr-IN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от 10 до</a:t>
                      </a:r>
                      <a:r>
                        <a:rPr lang="ru-RU" sz="1600" u="none" strike="noStrike" baseline="0" dirty="0">
                          <a:effectLst/>
                          <a:latin typeface="+mn-lt"/>
                        </a:rPr>
                        <a:t> 50</a:t>
                      </a:r>
                      <a:endParaRPr lang="mr-IN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200">
                <a:tc vMerge="1">
                  <a:txBody>
                    <a:bodyPr/>
                    <a:lstStyle/>
                    <a:p>
                      <a:pPr algn="ctr" fontAlgn="b"/>
                      <a:endParaRPr lang="mr-IN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от 0.5 до</a:t>
                      </a:r>
                      <a:r>
                        <a:rPr lang="ru-RU" sz="1600" u="none" strike="noStrike" baseline="0" dirty="0">
                          <a:effectLst/>
                          <a:latin typeface="+mn-lt"/>
                        </a:rPr>
                        <a:t> 10</a:t>
                      </a:r>
                      <a:endParaRPr lang="mr-IN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200">
                <a:tc vMerge="1">
                  <a:txBody>
                    <a:bodyPr/>
                    <a:lstStyle/>
                    <a:p>
                      <a:pPr algn="ctr" fontAlgn="b"/>
                      <a:endParaRPr lang="mr-IN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baseline="0" dirty="0">
                          <a:effectLst/>
                          <a:latin typeface="+mn-lt"/>
                        </a:rPr>
                        <a:t>менее 0.5</a:t>
                      </a:r>
                      <a:endParaRPr lang="mr-IN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200">
                <a:tc rowSpan="4"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+mn-lt"/>
                        </a:rPr>
                        <a:t>от 25 до 75</a:t>
                      </a:r>
                      <a:endParaRPr lang="mr-IN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baseline="0" dirty="0">
                          <a:effectLst/>
                          <a:latin typeface="+mn-lt"/>
                        </a:rPr>
                        <a:t>более 50</a:t>
                      </a:r>
                      <a:endParaRPr lang="mr-IN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200">
                <a:tc vMerge="1">
                  <a:txBody>
                    <a:bodyPr/>
                    <a:lstStyle/>
                    <a:p>
                      <a:pPr algn="ctr" fontAlgn="b"/>
                      <a:endParaRPr lang="mr-IN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от 10 до</a:t>
                      </a:r>
                      <a:r>
                        <a:rPr lang="ru-RU" sz="1600" u="none" strike="noStrike" baseline="0" dirty="0">
                          <a:effectLst/>
                          <a:latin typeface="+mn-lt"/>
                        </a:rPr>
                        <a:t> 50</a:t>
                      </a:r>
                      <a:endParaRPr lang="mr-IN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2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r-IN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от 0.5 до</a:t>
                      </a:r>
                      <a:r>
                        <a:rPr lang="ru-RU" sz="1600" u="none" strike="noStrike" baseline="0" dirty="0">
                          <a:effectLst/>
                          <a:latin typeface="+mn-lt"/>
                        </a:rPr>
                        <a:t> 10</a:t>
                      </a:r>
                      <a:endParaRPr lang="mr-IN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648744"/>
                  </a:ext>
                </a:extLst>
              </a:tr>
              <a:tr h="2422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r-IN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baseline="0" dirty="0">
                          <a:effectLst/>
                          <a:latin typeface="+mn-lt"/>
                        </a:rPr>
                        <a:t>менее 0.5</a:t>
                      </a:r>
                      <a:endParaRPr lang="mr-IN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211407"/>
                  </a:ext>
                </a:extLst>
              </a:tr>
              <a:tr h="223962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менее 25</a:t>
                      </a:r>
                      <a:endParaRPr lang="mr-IN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baseline="0" dirty="0">
                          <a:effectLst/>
                          <a:latin typeface="+mn-lt"/>
                        </a:rPr>
                        <a:t>более 50</a:t>
                      </a:r>
                      <a:endParaRPr lang="mr-IN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2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r-IN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от 10 до</a:t>
                      </a:r>
                      <a:r>
                        <a:rPr lang="ru-RU" sz="1600" u="none" strike="noStrike" baseline="0" dirty="0">
                          <a:effectLst/>
                          <a:latin typeface="+mn-lt"/>
                        </a:rPr>
                        <a:t> 50</a:t>
                      </a:r>
                      <a:endParaRPr lang="mr-IN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804561"/>
                  </a:ext>
                </a:extLst>
              </a:tr>
              <a:tr h="2422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r-IN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от 0.5 до</a:t>
                      </a:r>
                      <a:r>
                        <a:rPr lang="ru-RU" sz="1600" u="none" strike="noStrike" baseline="0" dirty="0">
                          <a:effectLst/>
                          <a:latin typeface="+mn-lt"/>
                        </a:rPr>
                        <a:t> 10</a:t>
                      </a:r>
                      <a:endParaRPr lang="mr-IN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10049"/>
                  </a:ext>
                </a:extLst>
              </a:tr>
              <a:tr h="23764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r-IN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baseline="0" dirty="0">
                          <a:effectLst/>
                          <a:latin typeface="+mn-lt"/>
                        </a:rPr>
                        <a:t>менее 0.5</a:t>
                      </a:r>
                      <a:endParaRPr lang="mr-IN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2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Итого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2267" y="5924895"/>
            <a:ext cx="102981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Источник данных: СПАРК-Интерфакс, Федресурс (заключение и изменение договоров). Данные по капиталу и активам – за 2021 год, вкл. верхняя граница. </a:t>
            </a:r>
            <a:r>
              <a:rPr lang="ru-RU" sz="1400" b="1" dirty="0"/>
              <a:t>Индекс Финансового Риска </a:t>
            </a:r>
            <a:r>
              <a:rPr lang="ru-RU" sz="1400" dirty="0"/>
              <a:t>- более высокое значение указывает на наличие признаков неудовлетворительного финансового состояния, которые могут привести к тому, что компания утратит платежеспособность.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09463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B4E8EB17-5557-4E7F-9CA4-EDC5C1BEDF7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19756" y="6437363"/>
            <a:ext cx="91167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2F34FCD-5ADF-45B2-B483-DED3268A3C6B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71E25A-D1BA-4351-9332-75EB04E6980E}"/>
              </a:ext>
            </a:extLst>
          </p:cNvPr>
          <p:cNvSpPr txBox="1"/>
          <p:nvPr/>
        </p:nvSpPr>
        <p:spPr>
          <a:xfrm>
            <a:off x="658812" y="1084925"/>
            <a:ext cx="1104366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547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 финансового риска лизингодателей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8B3920-C691-4BD1-845A-15E2A67B23F0}"/>
              </a:ext>
            </a:extLst>
          </p:cNvPr>
          <p:cNvSpPr txBox="1"/>
          <p:nvPr/>
        </p:nvSpPr>
        <p:spPr>
          <a:xfrm>
            <a:off x="3310516" y="178252"/>
            <a:ext cx="421077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Лизинг в России:</a:t>
            </a:r>
            <a:b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статистика </a:t>
            </a:r>
            <a:r>
              <a:rPr lang="ru-RU" sz="1200" b="1" spc="-2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Федресурса</a:t>
            </a:r>
            <a:endParaRPr lang="ru-RU" sz="1200" b="1" spc="-2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892749"/>
              </p:ext>
            </p:extLst>
          </p:nvPr>
        </p:nvGraphicFramePr>
        <p:xfrm>
          <a:off x="768096" y="1562515"/>
          <a:ext cx="11094720" cy="4526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5265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B4E8EB17-5557-4E7F-9CA4-EDC5C1BEDF7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19756" y="6437363"/>
            <a:ext cx="91167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2F34FCD-5ADF-45B2-B483-DED3268A3C6B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71E25A-D1BA-4351-9332-75EB04E6980E}"/>
              </a:ext>
            </a:extLst>
          </p:cNvPr>
          <p:cNvSpPr txBox="1"/>
          <p:nvPr/>
        </p:nvSpPr>
        <p:spPr>
          <a:xfrm>
            <a:off x="658813" y="1084925"/>
            <a:ext cx="84606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547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Федресурс: цели и задачи</a:t>
            </a:r>
          </a:p>
        </p:txBody>
      </p:sp>
      <p:sp>
        <p:nvSpPr>
          <p:cNvPr id="8" name="Rounded Rectangle 11"/>
          <p:cNvSpPr/>
          <p:nvPr/>
        </p:nvSpPr>
        <p:spPr>
          <a:xfrm>
            <a:off x="803564" y="1778507"/>
            <a:ext cx="3434165" cy="4196988"/>
          </a:xfrm>
          <a:prstGeom prst="roundRect">
            <a:avLst>
              <a:gd name="adj" fmla="val 0"/>
            </a:avLst>
          </a:prstGeom>
          <a:solidFill>
            <a:srgbClr val="88B4D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/>
        </p:nvSpPr>
        <p:spPr>
          <a:xfrm>
            <a:off x="1873031" y="2055952"/>
            <a:ext cx="19103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rgbClr val="172744"/>
                </a:solidFill>
              </a:rPr>
              <a:t>Цели</a:t>
            </a:r>
            <a:endParaRPr lang="en-US" sz="2100" b="1" dirty="0">
              <a:solidFill>
                <a:srgbClr val="172744"/>
              </a:solidFill>
            </a:endParaRPr>
          </a:p>
        </p:txBody>
      </p:sp>
      <p:sp>
        <p:nvSpPr>
          <p:cNvPr id="11" name="Rectangle 13"/>
          <p:cNvSpPr/>
          <p:nvPr/>
        </p:nvSpPr>
        <p:spPr>
          <a:xfrm>
            <a:off x="1126836" y="2571667"/>
            <a:ext cx="2929852" cy="1661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r>
              <a:rPr lang="ru-RU" dirty="0">
                <a:solidFill>
                  <a:schemeClr val="tx1"/>
                </a:solidFill>
              </a:rPr>
              <a:t>Создание единого портала раскрытия фактов деятельности юридических лиц и индивидуальных предпринимателей</a:t>
            </a:r>
          </a:p>
        </p:txBody>
      </p:sp>
      <p:sp>
        <p:nvSpPr>
          <p:cNvPr id="12" name="Rectangle 14"/>
          <p:cNvSpPr/>
          <p:nvPr/>
        </p:nvSpPr>
        <p:spPr>
          <a:xfrm>
            <a:off x="1126836" y="4540232"/>
            <a:ext cx="2929851" cy="124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</a:pPr>
            <a:r>
              <a:rPr lang="ru-RU" dirty="0">
                <a:solidFill>
                  <a:schemeClr val="tx1"/>
                </a:solidFill>
              </a:rPr>
              <a:t>Создание единого центра раскрытия информации о процедурах банкротства</a:t>
            </a:r>
          </a:p>
        </p:txBody>
      </p:sp>
      <p:sp>
        <p:nvSpPr>
          <p:cNvPr id="13" name="Rounded Rectangle 15"/>
          <p:cNvSpPr/>
          <p:nvPr/>
        </p:nvSpPr>
        <p:spPr>
          <a:xfrm>
            <a:off x="4599810" y="1778507"/>
            <a:ext cx="6382225" cy="4196988"/>
          </a:xfrm>
          <a:prstGeom prst="roundRect">
            <a:avLst>
              <a:gd name="adj" fmla="val 0"/>
            </a:avLst>
          </a:prstGeom>
          <a:solidFill>
            <a:srgbClr val="88B4D5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/>
          <p:cNvSpPr txBox="1"/>
          <p:nvPr/>
        </p:nvSpPr>
        <p:spPr>
          <a:xfrm>
            <a:off x="6835766" y="1893827"/>
            <a:ext cx="19103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rgbClr val="172744"/>
                </a:solidFill>
              </a:rPr>
              <a:t>Задачи</a:t>
            </a:r>
            <a:endParaRPr lang="en-US" sz="2100" b="1" dirty="0">
              <a:solidFill>
                <a:srgbClr val="172744"/>
              </a:solidFill>
            </a:endParaRPr>
          </a:p>
        </p:txBody>
      </p:sp>
      <p:sp>
        <p:nvSpPr>
          <p:cNvPr id="15" name="Rectangle 3"/>
          <p:cNvSpPr/>
          <p:nvPr/>
        </p:nvSpPr>
        <p:spPr>
          <a:xfrm>
            <a:off x="4876462" y="2471450"/>
            <a:ext cx="5883902" cy="3331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spcBef>
                <a:spcPts val="450"/>
              </a:spcBef>
              <a:buFont typeface="Wingdings" pitchFamily="2" charset="2"/>
              <a:buChar char="§"/>
            </a:pPr>
            <a:r>
              <a:rPr lang="ru-RU" dirty="0"/>
              <a:t>Обеспечение юридической значимости публикуемой информации (использование электронной подписи)</a:t>
            </a:r>
          </a:p>
          <a:p>
            <a:pPr marL="214313" indent="-214313">
              <a:spcBef>
                <a:spcPts val="450"/>
              </a:spcBef>
              <a:buFont typeface="Wingdings" pitchFamily="2" charset="2"/>
              <a:buChar char="§"/>
            </a:pPr>
            <a:r>
              <a:rPr lang="ru-RU" dirty="0"/>
              <a:t>Снижение стоимости публикации и нагрузки на бизнес в области раскрытия с учетом перехода на электронный формат раскрытия</a:t>
            </a:r>
          </a:p>
          <a:p>
            <a:pPr marL="214313" indent="-214313">
              <a:spcBef>
                <a:spcPts val="450"/>
              </a:spcBef>
              <a:buFont typeface="Wingdings" pitchFamily="2" charset="2"/>
              <a:buChar char="§"/>
            </a:pPr>
            <a:r>
              <a:rPr lang="ru-RU" dirty="0"/>
              <a:t>Формирование реестра обременений с целью воспрепятствования формированию добросовестного приобретателя при недобросовестном поведении контрагента</a:t>
            </a:r>
          </a:p>
          <a:p>
            <a:pPr marL="214313" indent="-214313">
              <a:spcBef>
                <a:spcPts val="450"/>
              </a:spcBef>
              <a:buFont typeface="Wingdings" pitchFamily="2" charset="2"/>
              <a:buChar char="§"/>
            </a:pPr>
            <a:r>
              <a:rPr lang="ru-RU" dirty="0"/>
              <a:t>Обеспечение открытости и общедоступности сведений для всех заинтересованных лиц</a:t>
            </a:r>
          </a:p>
        </p:txBody>
      </p:sp>
      <p:sp>
        <p:nvSpPr>
          <p:cNvPr id="16" name="Triangle 17"/>
          <p:cNvSpPr/>
          <p:nvPr/>
        </p:nvSpPr>
        <p:spPr>
          <a:xfrm rot="5400000">
            <a:off x="3131106" y="4140325"/>
            <a:ext cx="2580264" cy="186282"/>
          </a:xfrm>
          <a:prstGeom prst="triangle">
            <a:avLst/>
          </a:prstGeom>
          <a:solidFill>
            <a:srgbClr val="E45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8B3920-C691-4BD1-845A-15E2A67B23F0}"/>
              </a:ext>
            </a:extLst>
          </p:cNvPr>
          <p:cNvSpPr txBox="1"/>
          <p:nvPr/>
        </p:nvSpPr>
        <p:spPr>
          <a:xfrm>
            <a:off x="3310516" y="178252"/>
            <a:ext cx="421077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Лизинг в России:</a:t>
            </a:r>
            <a:b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статистика </a:t>
            </a:r>
            <a:r>
              <a:rPr lang="ru-RU" sz="1200" b="1" spc="-2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Федресурса</a:t>
            </a:r>
            <a:endParaRPr lang="ru-RU" sz="1200" b="1" spc="-2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037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CC8B044-49D3-42FE-90F7-18F4CE2669F8}"/>
              </a:ext>
            </a:extLst>
          </p:cNvPr>
          <p:cNvSpPr txBox="1">
            <a:spLocks/>
          </p:cNvSpPr>
          <p:nvPr/>
        </p:nvSpPr>
        <p:spPr>
          <a:xfrm>
            <a:off x="11119756" y="6437363"/>
            <a:ext cx="911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F34FCD-5ADF-45B2-B483-DED3268A3C6B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CABD033-D2A8-4CF0-A698-2F61AF66FB4E}"/>
              </a:ext>
            </a:extLst>
          </p:cNvPr>
          <p:cNvSpPr/>
          <p:nvPr/>
        </p:nvSpPr>
        <p:spPr>
          <a:xfrm>
            <a:off x="2279650" y="2697877"/>
            <a:ext cx="5569000" cy="1947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t">
              <a:lnSpc>
                <a:spcPts val="3600"/>
              </a:lnSpc>
            </a:pPr>
            <a:r>
              <a:rPr lang="ru-RU" sz="2350" b="1" dirty="0">
                <a:solidFill>
                  <a:srgbClr val="E859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Рабочие дни, 07:00-21:00 (</a:t>
            </a:r>
            <a:r>
              <a:rPr lang="ru-RU" sz="2350" b="1" dirty="0" err="1">
                <a:solidFill>
                  <a:srgbClr val="E859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мск</a:t>
            </a:r>
            <a:r>
              <a:rPr lang="ru-RU" sz="2350" b="1" dirty="0">
                <a:solidFill>
                  <a:srgbClr val="E859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fontAlgn="t">
              <a:lnSpc>
                <a:spcPts val="3600"/>
              </a:lnSpc>
            </a:pPr>
            <a:r>
              <a:rPr lang="ru-RU" sz="2350" dirty="0">
                <a:solidFill>
                  <a:srgbClr val="4547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(495) </a:t>
            </a:r>
            <a:r>
              <a:rPr lang="ru-RU" sz="2350" b="1" dirty="0">
                <a:solidFill>
                  <a:srgbClr val="4547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989-73-68</a:t>
            </a:r>
            <a:endParaRPr lang="ru-RU" sz="2350" dirty="0">
              <a:solidFill>
                <a:srgbClr val="4547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t">
              <a:lnSpc>
                <a:spcPts val="3600"/>
              </a:lnSpc>
            </a:pPr>
            <a:r>
              <a:rPr lang="ru-RU" sz="2350" dirty="0">
                <a:solidFill>
                  <a:srgbClr val="4547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(800) </a:t>
            </a:r>
            <a:r>
              <a:rPr lang="ru-RU" sz="2350" b="1" dirty="0">
                <a:solidFill>
                  <a:srgbClr val="4547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555-02-24</a:t>
            </a:r>
            <a:endParaRPr lang="ru-RU" sz="2350" dirty="0">
              <a:solidFill>
                <a:srgbClr val="4547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600"/>
              </a:lnSpc>
              <a:spcBef>
                <a:spcPts val="1200"/>
              </a:spcBef>
              <a:buNone/>
            </a:pPr>
            <a:r>
              <a:rPr lang="en-US" sz="235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bhelp@interfax.ru</a:t>
            </a:r>
            <a:endParaRPr lang="ru-RU" sz="235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CEE81A-3306-45FC-87CE-A425D3AE4D9A}"/>
              </a:ext>
            </a:extLst>
          </p:cNvPr>
          <p:cNvSpPr txBox="1"/>
          <p:nvPr/>
        </p:nvSpPr>
        <p:spPr>
          <a:xfrm>
            <a:off x="2279650" y="5449612"/>
            <a:ext cx="543652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4547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bankrot.fedresurs.ru</a:t>
            </a:r>
          </a:p>
          <a:p>
            <a:r>
              <a:rPr lang="en-US" dirty="0">
                <a:solidFill>
                  <a:srgbClr val="4547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fedresurs.ru</a:t>
            </a:r>
            <a:endParaRPr lang="ru-RU" dirty="0">
              <a:solidFill>
                <a:srgbClr val="4547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9015F0-76EA-4371-A04D-FA614B2EB7F8}"/>
              </a:ext>
            </a:extLst>
          </p:cNvPr>
          <p:cNvSpPr txBox="1"/>
          <p:nvPr/>
        </p:nvSpPr>
        <p:spPr>
          <a:xfrm>
            <a:off x="2279650" y="1677778"/>
            <a:ext cx="6616194" cy="3616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350" b="1" dirty="0">
                <a:solidFill>
                  <a:srgbClr val="4547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СЛУЖБА ПОДДЕРЖКИ ПОЛЬЗОВАТЕЛЕЙ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C5DA4FD-A5A2-4E7E-85D7-6594532B8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458" y="1463961"/>
            <a:ext cx="903724" cy="85720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28B3920-C691-4BD1-845A-15E2A67B23F0}"/>
              </a:ext>
            </a:extLst>
          </p:cNvPr>
          <p:cNvSpPr txBox="1"/>
          <p:nvPr/>
        </p:nvSpPr>
        <p:spPr>
          <a:xfrm>
            <a:off x="3310516" y="178252"/>
            <a:ext cx="421077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Субсидиарная ответственность:</a:t>
            </a:r>
            <a:br>
              <a:rPr lang="en-US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статистические показатели</a:t>
            </a:r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869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A5300A-FC31-40E2-BC47-0DE88008AC94}"/>
              </a:ext>
            </a:extLst>
          </p:cNvPr>
          <p:cNvSpPr txBox="1"/>
          <p:nvPr/>
        </p:nvSpPr>
        <p:spPr>
          <a:xfrm>
            <a:off x="5545117" y="3889954"/>
            <a:ext cx="6380522" cy="11285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ru-RU" sz="3800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Благодарю</a:t>
            </a:r>
            <a:br>
              <a:rPr lang="ru-RU" sz="3800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800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внимание</a:t>
            </a:r>
            <a:endParaRPr lang="ru-RU" sz="3000" spc="-2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961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B4E8EB17-5557-4E7F-9CA4-EDC5C1BEDF7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19756" y="6437363"/>
            <a:ext cx="91167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2F34FCD-5ADF-45B2-B483-DED3268A3C6B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71E25A-D1BA-4351-9332-75EB04E6980E}"/>
              </a:ext>
            </a:extLst>
          </p:cNvPr>
          <p:cNvSpPr txBox="1"/>
          <p:nvPr/>
        </p:nvSpPr>
        <p:spPr>
          <a:xfrm>
            <a:off x="658813" y="1084925"/>
            <a:ext cx="84606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547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принципы функционирования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8B3920-C691-4BD1-845A-15E2A67B23F0}"/>
              </a:ext>
            </a:extLst>
          </p:cNvPr>
          <p:cNvSpPr txBox="1"/>
          <p:nvPr/>
        </p:nvSpPr>
        <p:spPr>
          <a:xfrm>
            <a:off x="3310516" y="178252"/>
            <a:ext cx="421077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Лизинг в России:</a:t>
            </a:r>
            <a:b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статистика </a:t>
            </a:r>
            <a:r>
              <a:rPr lang="ru-RU" sz="1200" b="1" spc="-2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Федресурса</a:t>
            </a:r>
            <a:endParaRPr lang="ru-RU" sz="1200" b="1" spc="-2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Объект 3"/>
          <p:cNvSpPr txBox="1">
            <a:spLocks/>
          </p:cNvSpPr>
          <p:nvPr/>
        </p:nvSpPr>
        <p:spPr>
          <a:xfrm>
            <a:off x="651833" y="1854926"/>
            <a:ext cx="9748312" cy="371581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900"/>
              </a:spcAft>
              <a:buClr>
                <a:srgbClr val="4C75AB"/>
              </a:buClr>
              <a:buFont typeface="Wingdings" pitchFamily="2" charset="2"/>
              <a:buChar char="§"/>
            </a:pPr>
            <a:r>
              <a:rPr lang="ru-RU" sz="2400" b="1" dirty="0"/>
              <a:t>Публичность и общедоступность </a:t>
            </a:r>
            <a:r>
              <a:rPr lang="ru-RU" sz="2400" dirty="0"/>
              <a:t>информации, включенной в реестр</a:t>
            </a:r>
          </a:p>
          <a:p>
            <a:pPr>
              <a:spcAft>
                <a:spcPts val="900"/>
              </a:spcAft>
              <a:buClr>
                <a:srgbClr val="4C75AB"/>
              </a:buClr>
              <a:buFont typeface="Wingdings" pitchFamily="2" charset="2"/>
              <a:buChar char="§"/>
            </a:pPr>
            <a:r>
              <a:rPr lang="ru-RU" sz="2400" dirty="0"/>
              <a:t>Недопустимость вмешательства оператора реестра в действия субъектов при раскрытии сведений</a:t>
            </a:r>
          </a:p>
          <a:p>
            <a:pPr>
              <a:spcAft>
                <a:spcPts val="900"/>
              </a:spcAft>
              <a:buClr>
                <a:srgbClr val="4C75AB"/>
              </a:buClr>
              <a:buFont typeface="Wingdings" pitchFamily="2" charset="2"/>
              <a:buChar char="§"/>
            </a:pPr>
            <a:r>
              <a:rPr lang="ru-RU" sz="2400" dirty="0"/>
              <a:t>Публикация </a:t>
            </a:r>
            <a:r>
              <a:rPr lang="ru-RU" sz="2400" b="1" dirty="0"/>
              <a:t>в электронной форме</a:t>
            </a:r>
            <a:r>
              <a:rPr lang="ru-RU" sz="2400" dirty="0"/>
              <a:t>, круглосуточно, 7 дней в неделю, 365 дней в году </a:t>
            </a:r>
          </a:p>
          <a:p>
            <a:pPr>
              <a:spcAft>
                <a:spcPts val="900"/>
              </a:spcAft>
              <a:buClr>
                <a:srgbClr val="4C75AB"/>
              </a:buClr>
              <a:buFont typeface="Wingdings" pitchFamily="2" charset="2"/>
              <a:buChar char="§"/>
            </a:pPr>
            <a:r>
              <a:rPr lang="ru-RU" sz="2400" dirty="0"/>
              <a:t>Юридическая значимость: использование</a:t>
            </a:r>
            <a:r>
              <a:rPr lang="ru-RU" sz="2400" b="1" dirty="0"/>
              <a:t> квалифицированной усиленной электронной подписи</a:t>
            </a:r>
          </a:p>
          <a:p>
            <a:pPr>
              <a:spcAft>
                <a:spcPts val="900"/>
              </a:spcAft>
              <a:buClr>
                <a:srgbClr val="4C75AB"/>
              </a:buClr>
              <a:buFont typeface="Wingdings" pitchFamily="2" charset="2"/>
              <a:buChar char="§"/>
            </a:pPr>
            <a:r>
              <a:rPr lang="ru-RU" sz="2400" dirty="0"/>
              <a:t>Возможна публикация напрямую</a:t>
            </a:r>
            <a:r>
              <a:rPr lang="en-US" sz="2400" dirty="0"/>
              <a:t> (</a:t>
            </a:r>
            <a:r>
              <a:rPr lang="ru-RU" sz="2400" dirty="0"/>
              <a:t>непосредственно самим пользователем) и через нотариуса или управляющего</a:t>
            </a:r>
          </a:p>
        </p:txBody>
      </p:sp>
    </p:spTree>
    <p:extLst>
      <p:ext uri="{BB962C8B-B14F-4D97-AF65-F5344CB8AC3E}">
        <p14:creationId xmlns:p14="http://schemas.microsoft.com/office/powerpoint/2010/main" val="1695918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B4E8EB17-5557-4E7F-9CA4-EDC5C1BEDF7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19756" y="6437363"/>
            <a:ext cx="91167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2F34FCD-5ADF-45B2-B483-DED3268A3C6B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71E25A-D1BA-4351-9332-75EB04E6980E}"/>
              </a:ext>
            </a:extLst>
          </p:cNvPr>
          <p:cNvSpPr txBox="1"/>
          <p:nvPr/>
        </p:nvSpPr>
        <p:spPr>
          <a:xfrm>
            <a:off x="658813" y="1084925"/>
            <a:ext cx="84606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547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реестра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8B3920-C691-4BD1-845A-15E2A67B23F0}"/>
              </a:ext>
            </a:extLst>
          </p:cNvPr>
          <p:cNvSpPr txBox="1"/>
          <p:nvPr/>
        </p:nvSpPr>
        <p:spPr>
          <a:xfrm>
            <a:off x="3310516" y="178252"/>
            <a:ext cx="421077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Лизинг в России:</a:t>
            </a:r>
            <a:b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статистика </a:t>
            </a:r>
            <a:r>
              <a:rPr lang="ru-RU" sz="1200" b="1" spc="-2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Федресурса</a:t>
            </a:r>
            <a:endParaRPr lang="ru-RU" sz="1200" b="1" spc="-2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fficeArt objec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894" y="1991598"/>
            <a:ext cx="8212615" cy="405665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8" name="Rounded Rectangle 3"/>
          <p:cNvSpPr/>
          <p:nvPr/>
        </p:nvSpPr>
        <p:spPr>
          <a:xfrm>
            <a:off x="1331854" y="2005206"/>
            <a:ext cx="9610292" cy="909195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ounded Rectangle 7"/>
          <p:cNvSpPr/>
          <p:nvPr/>
        </p:nvSpPr>
        <p:spPr>
          <a:xfrm>
            <a:off x="1331854" y="5040050"/>
            <a:ext cx="9588875" cy="100819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/>
        </p:nvSpPr>
        <p:spPr>
          <a:xfrm>
            <a:off x="1311164" y="5267150"/>
            <a:ext cx="12413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/>
              <a:t>Интеграция </a:t>
            </a:r>
            <a:br>
              <a:rPr lang="ru-RU" sz="1500" dirty="0"/>
            </a:br>
            <a:r>
              <a:rPr lang="ru-RU" sz="1500" dirty="0"/>
              <a:t>с ГИС</a:t>
            </a:r>
            <a:endParaRPr lang="en-US" sz="1500" dirty="0"/>
          </a:p>
        </p:txBody>
      </p:sp>
      <p:sp>
        <p:nvSpPr>
          <p:cNvPr id="11" name="TextBox 10"/>
          <p:cNvSpPr txBox="1"/>
          <p:nvPr/>
        </p:nvSpPr>
        <p:spPr>
          <a:xfrm>
            <a:off x="1181434" y="2182805"/>
            <a:ext cx="1542179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500" dirty="0"/>
              <a:t>Субъекты раскрытия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625028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B4E8EB17-5557-4E7F-9CA4-EDC5C1BEDF7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19756" y="6437363"/>
            <a:ext cx="91167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2F34FCD-5ADF-45B2-B483-DED3268A3C6B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71E25A-D1BA-4351-9332-75EB04E6980E}"/>
              </a:ext>
            </a:extLst>
          </p:cNvPr>
          <p:cNvSpPr txBox="1"/>
          <p:nvPr/>
        </p:nvSpPr>
        <p:spPr>
          <a:xfrm>
            <a:off x="658813" y="1084925"/>
            <a:ext cx="84606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547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Сценарии использования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8B3920-C691-4BD1-845A-15E2A67B23F0}"/>
              </a:ext>
            </a:extLst>
          </p:cNvPr>
          <p:cNvSpPr txBox="1"/>
          <p:nvPr/>
        </p:nvSpPr>
        <p:spPr>
          <a:xfrm>
            <a:off x="3310516" y="178252"/>
            <a:ext cx="421077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Лизинг в России:</a:t>
            </a:r>
            <a:b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статистика </a:t>
            </a:r>
            <a:r>
              <a:rPr lang="ru-RU" sz="1200" b="1" spc="-2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Федресурса</a:t>
            </a:r>
            <a:endParaRPr lang="ru-RU" sz="1200" b="1" spc="-2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691521" y="1887718"/>
            <a:ext cx="8570079" cy="4006097"/>
            <a:chOff x="1017266" y="1906191"/>
            <a:chExt cx="7147568" cy="4006097"/>
          </a:xfrm>
        </p:grpSpPr>
        <p:graphicFrame>
          <p:nvGraphicFramePr>
            <p:cNvPr id="9" name="Схема 8">
              <a:extLst>
                <a:ext uri="{FF2B5EF4-FFF2-40B4-BE49-F238E27FC236}">
                  <a16:creationId xmlns:a16="http://schemas.microsoft.com/office/drawing/2014/main" id="{096109E3-7CAB-1B44-9F9A-656073FE77C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90323580"/>
                </p:ext>
              </p:extLst>
            </p:nvPr>
          </p:nvGraphicFramePr>
          <p:xfrm>
            <a:off x="1017266" y="1906191"/>
            <a:ext cx="7147568" cy="40060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245E6A5-2EC3-D446-B5A1-E7AB64DC7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1415" t="7739" b="14619"/>
            <a:stretch/>
          </p:blipFill>
          <p:spPr>
            <a:xfrm>
              <a:off x="1491254" y="4127358"/>
              <a:ext cx="427260" cy="379988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9D4943EC-7655-5540-9693-BB3BC33C7D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6078" t="7137" b="9781"/>
            <a:stretch/>
          </p:blipFill>
          <p:spPr>
            <a:xfrm>
              <a:off x="1226765" y="2302002"/>
              <a:ext cx="430637" cy="41955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05BC21C-D63F-C545-AC45-D4FF223FE8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1383" t="7854" r="4225" b="10293"/>
            <a:stretch/>
          </p:blipFill>
          <p:spPr>
            <a:xfrm>
              <a:off x="1193532" y="5109496"/>
              <a:ext cx="438202" cy="432324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82ADB23-8C1E-D547-BC48-41C6C7E79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91254" y="3231337"/>
              <a:ext cx="402875" cy="4625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3430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A5300A-FC31-40E2-BC47-0DE88008AC94}"/>
              </a:ext>
            </a:extLst>
          </p:cNvPr>
          <p:cNvSpPr txBox="1"/>
          <p:nvPr/>
        </p:nvSpPr>
        <p:spPr>
          <a:xfrm>
            <a:off x="5560264" y="3638725"/>
            <a:ext cx="6380522" cy="11285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ru-RU" sz="3800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Раскрытие обеспечительных интересов в РФ</a:t>
            </a:r>
            <a:endParaRPr lang="ru-RU" spc="-2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805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B4E8EB17-5557-4E7F-9CA4-EDC5C1BEDF7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19756" y="6437363"/>
            <a:ext cx="91167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2F34FCD-5ADF-45B2-B483-DED3268A3C6B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71E25A-D1BA-4351-9332-75EB04E6980E}"/>
              </a:ext>
            </a:extLst>
          </p:cNvPr>
          <p:cNvSpPr txBox="1"/>
          <p:nvPr/>
        </p:nvSpPr>
        <p:spPr>
          <a:xfrm>
            <a:off x="658813" y="1084925"/>
            <a:ext cx="84606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547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Реестры обременений в РФ</a:t>
            </a:r>
          </a:p>
        </p:txBody>
      </p:sp>
      <p:sp>
        <p:nvSpPr>
          <p:cNvPr id="8" name="Rounded Rectangle 11"/>
          <p:cNvSpPr/>
          <p:nvPr/>
        </p:nvSpPr>
        <p:spPr>
          <a:xfrm>
            <a:off x="803564" y="1778507"/>
            <a:ext cx="4174922" cy="4196988"/>
          </a:xfrm>
          <a:prstGeom prst="roundRect">
            <a:avLst>
              <a:gd name="adj" fmla="val 0"/>
            </a:avLst>
          </a:prstGeom>
          <a:solidFill>
            <a:srgbClr val="88B4D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/>
        </p:nvSpPr>
        <p:spPr>
          <a:xfrm>
            <a:off x="1417445" y="1831919"/>
            <a:ext cx="19103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rgbClr val="172744"/>
                </a:solidFill>
              </a:rPr>
              <a:t>Цели</a:t>
            </a:r>
            <a:endParaRPr lang="en-US" sz="2100" b="1" dirty="0">
              <a:solidFill>
                <a:srgbClr val="172744"/>
              </a:solidFill>
            </a:endParaRPr>
          </a:p>
        </p:txBody>
      </p:sp>
      <p:sp>
        <p:nvSpPr>
          <p:cNvPr id="11" name="Rectangle 13"/>
          <p:cNvSpPr/>
          <p:nvPr/>
        </p:nvSpPr>
        <p:spPr>
          <a:xfrm>
            <a:off x="932873" y="2300829"/>
            <a:ext cx="3768436" cy="3582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Информирование приобретателей имущества о нахождении имущества под обременением</a:t>
            </a:r>
          </a:p>
          <a:p>
            <a:pPr marL="285750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Защита приобретателей и получателей в процедурах банкротства собственника</a:t>
            </a:r>
          </a:p>
          <a:p>
            <a:pPr marL="285750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Презумпция информированности третьих лиц при раскрытии в публичном реестре</a:t>
            </a:r>
          </a:p>
        </p:txBody>
      </p:sp>
      <p:sp>
        <p:nvSpPr>
          <p:cNvPr id="13" name="Rounded Rectangle 15"/>
          <p:cNvSpPr/>
          <p:nvPr/>
        </p:nvSpPr>
        <p:spPr>
          <a:xfrm>
            <a:off x="5514109" y="1778507"/>
            <a:ext cx="5024582" cy="4196988"/>
          </a:xfrm>
          <a:prstGeom prst="roundRect">
            <a:avLst>
              <a:gd name="adj" fmla="val 0"/>
            </a:avLst>
          </a:prstGeom>
          <a:solidFill>
            <a:srgbClr val="88B4D5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/>
          <p:cNvSpPr txBox="1"/>
          <p:nvPr/>
        </p:nvSpPr>
        <p:spPr>
          <a:xfrm>
            <a:off x="6835766" y="1893827"/>
            <a:ext cx="19103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rgbClr val="172744"/>
                </a:solidFill>
              </a:rPr>
              <a:t>Решение</a:t>
            </a:r>
            <a:endParaRPr lang="en-US" sz="2100" b="1" dirty="0">
              <a:solidFill>
                <a:srgbClr val="172744"/>
              </a:solidFill>
            </a:endParaRPr>
          </a:p>
        </p:txBody>
      </p:sp>
      <p:sp>
        <p:nvSpPr>
          <p:cNvPr id="15" name="Rectangle 3"/>
          <p:cNvSpPr/>
          <p:nvPr/>
        </p:nvSpPr>
        <p:spPr>
          <a:xfrm>
            <a:off x="5874327" y="2471450"/>
            <a:ext cx="4535056" cy="2436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dirty="0"/>
              <a:t>Реестр уведомлений о залогах движимого имущества нотариата</a:t>
            </a:r>
          </a:p>
          <a:p>
            <a:pPr marL="285750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dirty="0"/>
              <a:t>Реестр </a:t>
            </a:r>
            <a:r>
              <a:rPr lang="ru-RU" dirty="0" err="1"/>
              <a:t>Федресурса</a:t>
            </a:r>
            <a:r>
              <a:rPr lang="ru-RU" dirty="0"/>
              <a:t>: лизинг, факторинг, залоги, договоры купли-продажи с сохранением права собственности за продавцом</a:t>
            </a:r>
          </a:p>
          <a:p>
            <a:pPr marL="285750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dirty="0"/>
              <a:t>Сквозной поиск в реестрах нотариата и Федресурсе</a:t>
            </a:r>
          </a:p>
        </p:txBody>
      </p:sp>
      <p:sp>
        <p:nvSpPr>
          <p:cNvPr id="16" name="Triangle 17"/>
          <p:cNvSpPr/>
          <p:nvPr/>
        </p:nvSpPr>
        <p:spPr>
          <a:xfrm rot="5400000">
            <a:off x="4003167" y="3999055"/>
            <a:ext cx="2580264" cy="186282"/>
          </a:xfrm>
          <a:prstGeom prst="triangle">
            <a:avLst/>
          </a:prstGeom>
          <a:solidFill>
            <a:srgbClr val="E45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8B3920-C691-4BD1-845A-15E2A67B23F0}"/>
              </a:ext>
            </a:extLst>
          </p:cNvPr>
          <p:cNvSpPr txBox="1"/>
          <p:nvPr/>
        </p:nvSpPr>
        <p:spPr>
          <a:xfrm>
            <a:off x="3310516" y="178252"/>
            <a:ext cx="421077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Лизинг в России:</a:t>
            </a:r>
            <a:b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статистика </a:t>
            </a:r>
            <a:r>
              <a:rPr lang="ru-RU" sz="1200" b="1" spc="-2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Федресурса</a:t>
            </a:r>
            <a:endParaRPr lang="ru-RU" sz="1200" b="1" spc="-2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49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B4E8EB17-5557-4E7F-9CA4-EDC5C1BEDF7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19756" y="6437363"/>
            <a:ext cx="91167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2F34FCD-5ADF-45B2-B483-DED3268A3C6B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71E25A-D1BA-4351-9332-75EB04E6980E}"/>
              </a:ext>
            </a:extLst>
          </p:cNvPr>
          <p:cNvSpPr txBox="1"/>
          <p:nvPr/>
        </p:nvSpPr>
        <p:spPr>
          <a:xfrm>
            <a:off x="658813" y="1084925"/>
            <a:ext cx="84606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547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Значимость раскрытия: судебная практика</a:t>
            </a:r>
          </a:p>
        </p:txBody>
      </p:sp>
      <p:sp>
        <p:nvSpPr>
          <p:cNvPr id="8" name="Rounded Rectangle 11"/>
          <p:cNvSpPr/>
          <p:nvPr/>
        </p:nvSpPr>
        <p:spPr>
          <a:xfrm>
            <a:off x="803564" y="1778507"/>
            <a:ext cx="4174922" cy="4196988"/>
          </a:xfrm>
          <a:prstGeom prst="roundRect">
            <a:avLst>
              <a:gd name="adj" fmla="val 0"/>
            </a:avLst>
          </a:prstGeom>
          <a:solidFill>
            <a:srgbClr val="88B4D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/>
        </p:nvSpPr>
        <p:spPr>
          <a:xfrm>
            <a:off x="803564" y="1831919"/>
            <a:ext cx="38977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rgbClr val="172744"/>
                </a:solidFill>
              </a:rPr>
              <a:t>Дело № А40-9068/22-118-67</a:t>
            </a:r>
            <a:endParaRPr lang="en-US" sz="2100" b="1" dirty="0">
              <a:solidFill>
                <a:srgbClr val="172744"/>
              </a:solidFill>
            </a:endParaRPr>
          </a:p>
        </p:txBody>
      </p:sp>
      <p:sp>
        <p:nvSpPr>
          <p:cNvPr id="11" name="Rectangle 13"/>
          <p:cNvSpPr/>
          <p:nvPr/>
        </p:nvSpPr>
        <p:spPr>
          <a:xfrm>
            <a:off x="932873" y="2300829"/>
            <a:ext cx="3768436" cy="3582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Лизингодатель обратился с иском об изъятии у лизингополучателя предмета лизинга.</a:t>
            </a:r>
          </a:p>
          <a:p>
            <a:pPr marL="285750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Договор лизинга был раскрыт в Федресурсе.</a:t>
            </a:r>
          </a:p>
          <a:p>
            <a:pPr marL="285750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В нарушение договора предмет лизинга был передан третьим лицам и обременен залогом.</a:t>
            </a:r>
          </a:p>
          <a:p>
            <a:pPr marL="285750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Суд требование лизингодателя поддержал.</a:t>
            </a:r>
          </a:p>
        </p:txBody>
      </p:sp>
      <p:sp>
        <p:nvSpPr>
          <p:cNvPr id="13" name="Rounded Rectangle 15"/>
          <p:cNvSpPr/>
          <p:nvPr/>
        </p:nvSpPr>
        <p:spPr>
          <a:xfrm>
            <a:off x="5514108" y="1778507"/>
            <a:ext cx="5605647" cy="4196988"/>
          </a:xfrm>
          <a:prstGeom prst="roundRect">
            <a:avLst>
              <a:gd name="adj" fmla="val 0"/>
            </a:avLst>
          </a:prstGeom>
          <a:solidFill>
            <a:srgbClr val="88B4D5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/>
          <p:cNvSpPr txBox="1"/>
          <p:nvPr/>
        </p:nvSpPr>
        <p:spPr>
          <a:xfrm>
            <a:off x="5874327" y="1893827"/>
            <a:ext cx="38423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rgbClr val="172744"/>
                </a:solidFill>
              </a:rPr>
              <a:t>АС Москвы от 12.04.2023</a:t>
            </a:r>
            <a:endParaRPr lang="en-US" sz="2100" b="1" dirty="0">
              <a:solidFill>
                <a:srgbClr val="172744"/>
              </a:solidFill>
            </a:endParaRPr>
          </a:p>
        </p:txBody>
      </p:sp>
      <p:sp>
        <p:nvSpPr>
          <p:cNvPr id="15" name="Rectangle 3"/>
          <p:cNvSpPr/>
          <p:nvPr/>
        </p:nvSpPr>
        <p:spPr>
          <a:xfrm>
            <a:off x="5874327" y="2471450"/>
            <a:ext cx="5338618" cy="3203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dirty="0"/>
              <a:t>Публикация в Федресурсе открытого и общедоступного сообщения о праве собственности лизингодателя на предмет лизинга является надлежащим доказательством принадлежности имущества в спорах о добросовестности приобретения.</a:t>
            </a:r>
          </a:p>
          <a:p>
            <a:pPr marL="285750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dirty="0"/>
              <a:t>Третье лицо могло и должно было убедиться в наличии обременений оборудования на момент совершения сделки, однако этим пренебрегло, не проявив должную осмотрительность и добросовестность.</a:t>
            </a:r>
          </a:p>
        </p:txBody>
      </p:sp>
      <p:sp>
        <p:nvSpPr>
          <p:cNvPr id="16" name="Triangle 17"/>
          <p:cNvSpPr/>
          <p:nvPr/>
        </p:nvSpPr>
        <p:spPr>
          <a:xfrm rot="5400000">
            <a:off x="4003167" y="3999055"/>
            <a:ext cx="2580264" cy="186282"/>
          </a:xfrm>
          <a:prstGeom prst="triangle">
            <a:avLst/>
          </a:prstGeom>
          <a:solidFill>
            <a:srgbClr val="E45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8B3920-C691-4BD1-845A-15E2A67B23F0}"/>
              </a:ext>
            </a:extLst>
          </p:cNvPr>
          <p:cNvSpPr txBox="1"/>
          <p:nvPr/>
        </p:nvSpPr>
        <p:spPr>
          <a:xfrm>
            <a:off x="3310516" y="178252"/>
            <a:ext cx="421077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Лизинг в России:</a:t>
            </a:r>
            <a:b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статистика </a:t>
            </a:r>
            <a:r>
              <a:rPr lang="ru-RU" sz="1200" b="1" spc="-2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Федресурса</a:t>
            </a:r>
            <a:endParaRPr lang="ru-RU" sz="1200" b="1" spc="-2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0161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</TotalTime>
  <Words>1595</Words>
  <Application>Microsoft Office PowerPoint</Application>
  <PresentationFormat>Широкоэкранный</PresentationFormat>
  <Paragraphs>447</Paragraphs>
  <Slides>31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Шилов</dc:creator>
  <cp:lastModifiedBy>Марина Нестеренко Kapital info</cp:lastModifiedBy>
  <cp:revision>273</cp:revision>
  <dcterms:created xsi:type="dcterms:W3CDTF">2020-10-01T12:09:15Z</dcterms:created>
  <dcterms:modified xsi:type="dcterms:W3CDTF">2023-06-01T15:39:21Z</dcterms:modified>
</cp:coreProperties>
</file>